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7" r:id="rId2"/>
    <p:sldId id="299" r:id="rId3"/>
    <p:sldId id="256" r:id="rId4"/>
    <p:sldId id="259" r:id="rId5"/>
    <p:sldId id="258" r:id="rId6"/>
    <p:sldId id="300" r:id="rId7"/>
    <p:sldId id="297" r:id="rId8"/>
    <p:sldId id="301" r:id="rId9"/>
    <p:sldId id="260" r:id="rId10"/>
    <p:sldId id="302" r:id="rId11"/>
    <p:sldId id="261" r:id="rId12"/>
    <p:sldId id="303" r:id="rId13"/>
    <p:sldId id="262" r:id="rId14"/>
    <p:sldId id="263" r:id="rId15"/>
    <p:sldId id="264" r:id="rId16"/>
    <p:sldId id="265" r:id="rId17"/>
    <p:sldId id="305" r:id="rId18"/>
    <p:sldId id="266" r:id="rId19"/>
    <p:sldId id="306" r:id="rId20"/>
    <p:sldId id="267" r:id="rId21"/>
    <p:sldId id="308" r:id="rId22"/>
    <p:sldId id="30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92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3" r:id="rId48"/>
    <p:sldId id="294" r:id="rId49"/>
    <p:sldId id="295" r:id="rId50"/>
    <p:sldId id="29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6" autoAdjust="0"/>
    <p:restoredTop sz="89767" autoAdjust="0"/>
  </p:normalViewPr>
  <p:slideViewPr>
    <p:cSldViewPr snapToGrid="0">
      <p:cViewPr varScale="1">
        <p:scale>
          <a:sx n="100" d="100"/>
          <a:sy n="100" d="100"/>
        </p:scale>
        <p:origin x="21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9AD40-E99A-4B09-A19B-CFD55A18FE9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568BD-E667-4B91-B85C-27093C8F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3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THP-1 cell stimulated with DNA/RNA/HSV for the indicated time, S20 in hypotonic buffer, buffer exchanged with 10kd MWKO column, 20X, to remove cGAMP.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568BD-E667-4B91-B85C-27093C8FC3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4% highly cross-linked agarose instead of 6% 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D5600F9-E202-45FE-8C02-8538329B5EAC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98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/>
              <a:t>Synthetic ssDNAs do NOT inhibit cGAS activity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3484A-DEC6-4B5E-9D3F-9D8C389AA2C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76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9A6AF43C-5BA6-4830-BFC9-043EE16BE2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D4281E08-0C0E-4E9A-BF67-61ACC9955A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BMDCs were primed with LPS (200ng/ml) and challenged with 300ng of poly(dA:dT) complexed with lipofectamine 2000 (untreated). </a:t>
            </a: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98EB7D4B-9EF0-4A84-B916-E4455F9C6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CE3925E-62A6-4A61-AB42-F7DD0BBF2B42}" type="slidenum">
              <a:rPr lang="en-US" altLang="en-US" smtClean="0">
                <a:latin typeface="Calibri" panose="020F0502020204030204" pitchFamily="34" charset="0"/>
              </a:rPr>
              <a:pPr/>
              <a:t>39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275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C9E38902-B813-4D39-83B0-DDF4F6531B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087C4861-B321-4FA1-A556-F89EBDB93F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Also tried adding the dye to the samples, does not work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962F9CAE-E878-45B0-BFC2-F3047DCFE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FDAA09-CCB0-42DC-8467-8BDE09FE1471}" type="slidenum">
              <a:rPr lang="en-US" altLang="en-US" smtClean="0">
                <a:latin typeface="Calibri" panose="020F0502020204030204" pitchFamily="34" charset="0"/>
              </a:rPr>
              <a:pPr/>
              <a:t>46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53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36029ED3-A8AF-4FD5-A049-C3F4249F1E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8E0F02E4-4072-44E5-9AA4-BE3E925B29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BMDCs were primed with LPS (200ng/ml) and challenged with 300ng of poly(dA:dT) complexed with lipofectamine 2000 (untreated). </a:t>
            </a: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FF04FDC1-5341-4C35-94E3-C8D109439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5B67556-2BB7-46C9-8835-041F0154A602}" type="slidenum">
              <a:rPr lang="en-US" altLang="en-US" smtClean="0">
                <a:latin typeface="Calibri" panose="020F0502020204030204" pitchFamily="34" charset="0"/>
              </a:rPr>
              <a:pPr/>
              <a:t>47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03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1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10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6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4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9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1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2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9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9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7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C9F38-D245-4955-A33B-36937290381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1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3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425"/>
              </p:ext>
            </p:extLst>
          </p:nvPr>
        </p:nvGraphicFramePr>
        <p:xfrm>
          <a:off x="865188" y="720725"/>
          <a:ext cx="5557837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Prism 7" r:id="rId3" imgW="5557254" imgH="2616159" progId="Prism7.Document">
                  <p:embed/>
                </p:oleObj>
              </mc:Choice>
              <mc:Fallback>
                <p:oleObj name="Prism 7" r:id="rId3" imgW="5557254" imgH="2616159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5188" y="720725"/>
                        <a:ext cx="5557837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2795"/>
              </p:ext>
            </p:extLst>
          </p:nvPr>
        </p:nvGraphicFramePr>
        <p:xfrm>
          <a:off x="1003300" y="4094163"/>
          <a:ext cx="5557838" cy="263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Prism 7" r:id="rId5" imgW="5557254" imgH="2634527" progId="Prism7.Document">
                  <p:embed/>
                </p:oleObj>
              </mc:Choice>
              <mc:Fallback>
                <p:oleObj name="Prism 7" r:id="rId5" imgW="5557254" imgH="2634527" progId="Prism7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3300" y="4094163"/>
                        <a:ext cx="5557838" cy="263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600325" y="103822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50ug </a:t>
            </a:r>
            <a:r>
              <a:rPr lang="en-US" dirty="0" smtClean="0"/>
              <a:t>L929 s20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0300" y="4156353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3ng cGAS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3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76668"/>
              </p:ext>
            </p:extLst>
          </p:nvPr>
        </p:nvGraphicFramePr>
        <p:xfrm>
          <a:off x="952500" y="1262063"/>
          <a:ext cx="7096125" cy="422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Prism 7" r:id="rId3" imgW="7792256" imgH="4644186" progId="Prism7.Document">
                  <p:embed/>
                </p:oleObj>
              </mc:Choice>
              <mc:Fallback>
                <p:oleObj name="Prism 7" r:id="rId3" imgW="7792256" imgH="4644186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500" y="1262063"/>
                        <a:ext cx="7096125" cy="422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184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>
            <a:extLst>
              <a:ext uri="{FF2B5EF4-FFF2-40B4-BE49-F238E27FC236}">
                <a16:creationId xmlns:a16="http://schemas.microsoft.com/office/drawing/2014/main" id="{837C14F7-5D29-44BF-88A5-78C24525F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1" t="26753" r="23471" b="17902"/>
          <a:stretch>
            <a:fillRect/>
          </a:stretch>
        </p:blipFill>
        <p:spPr bwMode="auto">
          <a:xfrm>
            <a:off x="1030288" y="576263"/>
            <a:ext cx="6985000" cy="584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2">
            <a:extLst>
              <a:ext uri="{FF2B5EF4-FFF2-40B4-BE49-F238E27FC236}">
                <a16:creationId xmlns:a16="http://schemas.microsoft.com/office/drawing/2014/main" id="{CA7BD56D-D4FC-43D4-B1BB-9C0545F20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16675"/>
            <a:ext cx="4749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RNase treatment can enhance cGAS activity</a:t>
            </a:r>
          </a:p>
        </p:txBody>
      </p:sp>
    </p:spTree>
    <p:extLst>
      <p:ext uri="{BB962C8B-B14F-4D97-AF65-F5344CB8AC3E}">
        <p14:creationId xmlns:p14="http://schemas.microsoft.com/office/powerpoint/2010/main" val="142321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626499"/>
              </p:ext>
            </p:extLst>
          </p:nvPr>
        </p:nvGraphicFramePr>
        <p:xfrm>
          <a:off x="1162050" y="1044575"/>
          <a:ext cx="6475413" cy="476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Prism 7" r:id="rId3" imgW="6475320" imgH="4766760" progId="Prism7.Document">
                  <p:embed/>
                </p:oleObj>
              </mc:Choice>
              <mc:Fallback>
                <p:oleObj name="Prism 7" r:id="rId3" imgW="6475320" imgH="4766760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2050" y="1044575"/>
                        <a:ext cx="6475413" cy="476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94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>
            <a:extLst>
              <a:ext uri="{FF2B5EF4-FFF2-40B4-BE49-F238E27FC236}">
                <a16:creationId xmlns:a16="http://schemas.microsoft.com/office/drawing/2014/main" id="{44989884-678B-43BF-9CAA-B08F8692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2" t="18037" r="22079" b="30888"/>
          <a:stretch>
            <a:fillRect/>
          </a:stretch>
        </p:blipFill>
        <p:spPr bwMode="auto">
          <a:xfrm>
            <a:off x="1185863" y="971550"/>
            <a:ext cx="6796087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Box 2">
            <a:extLst>
              <a:ext uri="{FF2B5EF4-FFF2-40B4-BE49-F238E27FC236}">
                <a16:creationId xmlns:a16="http://schemas.microsoft.com/office/drawing/2014/main" id="{5B7D692A-00E3-407A-AA72-8FB88B765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16675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RNase can facilitate the delivery of cGAMP?</a:t>
            </a:r>
          </a:p>
        </p:txBody>
      </p:sp>
    </p:spTree>
    <p:extLst>
      <p:ext uri="{BB962C8B-B14F-4D97-AF65-F5344CB8AC3E}">
        <p14:creationId xmlns:p14="http://schemas.microsoft.com/office/powerpoint/2010/main" val="3778475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53F8816A-55B5-4BDC-9FA1-97C85C34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7" t="14104" r="21764" b="31763"/>
          <a:stretch>
            <a:fillRect/>
          </a:stretch>
        </p:blipFill>
        <p:spPr bwMode="auto">
          <a:xfrm>
            <a:off x="1087438" y="947738"/>
            <a:ext cx="6977062" cy="551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459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640187B6-F61E-42DA-A640-41C61A0C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791200"/>
            <a:ext cx="52085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Total RNA extracted from THP-1 cell S20 (Ctl and SeV stimulated) can inhibit cGAS activity in L929 S20. </a:t>
            </a:r>
          </a:p>
        </p:txBody>
      </p:sp>
      <p:sp>
        <p:nvSpPr>
          <p:cNvPr id="33796" name="TextBox 3">
            <a:extLst>
              <a:ext uri="{FF2B5EF4-FFF2-40B4-BE49-F238E27FC236}">
                <a16:creationId xmlns:a16="http://schemas.microsoft.com/office/drawing/2014/main" id="{A625C35D-D74D-4443-AF45-EAE2ABFE0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228600"/>
            <a:ext cx="3197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RNA can inhibit cGAS activity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54327"/>
              </p:ext>
            </p:extLst>
          </p:nvPr>
        </p:nvGraphicFramePr>
        <p:xfrm>
          <a:off x="1154113" y="635000"/>
          <a:ext cx="6403975" cy="533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Prism 7" r:id="rId3" imgW="6404654" imgH="5333161" progId="Prism7.Document">
                  <p:embed/>
                </p:oleObj>
              </mc:Choice>
              <mc:Fallback>
                <p:oleObj name="Prism 7" r:id="rId3" imgW="6404654" imgH="5333161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4113" y="635000"/>
                        <a:ext cx="6403975" cy="533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69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55">
            <a:extLst>
              <a:ext uri="{FF2B5EF4-FFF2-40B4-BE49-F238E27FC236}">
                <a16:creationId xmlns:a16="http://schemas.microsoft.com/office/drawing/2014/main" id="{F0997163-2C2A-417B-88C2-64FA60C8D339}"/>
              </a:ext>
            </a:extLst>
          </p:cNvPr>
          <p:cNvGrpSpPr>
            <a:grpSpLocks/>
          </p:cNvGrpSpPr>
          <p:nvPr/>
        </p:nvGrpSpPr>
        <p:grpSpPr bwMode="auto">
          <a:xfrm>
            <a:off x="503238" y="1600200"/>
            <a:ext cx="7802562" cy="2773363"/>
            <a:chOff x="1122483" y="1566799"/>
            <a:chExt cx="6309831" cy="2241974"/>
          </a:xfrm>
        </p:grpSpPr>
        <p:pic>
          <p:nvPicPr>
            <p:cNvPr id="36872" name="Picture 1">
              <a:extLst>
                <a:ext uri="{FF2B5EF4-FFF2-40B4-BE49-F238E27FC236}">
                  <a16:creationId xmlns:a16="http://schemas.microsoft.com/office/drawing/2014/main" id="{D399A982-327D-4685-8923-9C8598425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560" y="1566799"/>
              <a:ext cx="5472113" cy="1500188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7F8D566-7331-4B70-ADED-EAACF1C4D8C4}"/>
                </a:ext>
              </a:extLst>
            </p:cNvPr>
            <p:cNvCxnSpPr/>
            <p:nvPr/>
          </p:nvCxnSpPr>
          <p:spPr>
            <a:xfrm>
              <a:off x="2042961" y="3532857"/>
              <a:ext cx="16445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74" name="Rectangle 16">
              <a:extLst>
                <a:ext uri="{FF2B5EF4-FFF2-40B4-BE49-F238E27FC236}">
                  <a16:creationId xmlns:a16="http://schemas.microsoft.com/office/drawing/2014/main" id="{C07D7CEA-3E6E-4DD5-9CD7-5A052C558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483" y="3101093"/>
              <a:ext cx="8002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/>
                <a:t>hcGAS_FL</a:t>
              </a:r>
            </a:p>
            <a:p>
              <a:pPr algn="ctr" eaLnBrk="1" hangingPunct="1"/>
              <a:r>
                <a:rPr lang="en-US" altLang="en-US" sz="1200"/>
                <a:t>(ng)</a:t>
              </a:r>
            </a:p>
          </p:txBody>
        </p:sp>
        <p:sp>
          <p:nvSpPr>
            <p:cNvPr id="36875" name="Rectangle 19">
              <a:extLst>
                <a:ext uri="{FF2B5EF4-FFF2-40B4-BE49-F238E27FC236}">
                  <a16:creationId xmlns:a16="http://schemas.microsoft.com/office/drawing/2014/main" id="{E962E6E4-16EC-4DF5-AA47-8EDDA2F90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4839" y="3149748"/>
              <a:ext cx="50543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1.2</a:t>
              </a:r>
            </a:p>
          </p:txBody>
        </p:sp>
        <p:sp>
          <p:nvSpPr>
            <p:cNvPr id="36876" name="Rectangle 29">
              <a:extLst>
                <a:ext uri="{FF2B5EF4-FFF2-40B4-BE49-F238E27FC236}">
                  <a16:creationId xmlns:a16="http://schemas.microsoft.com/office/drawing/2014/main" id="{EDA18B64-C0E0-44B9-A0EC-F60436225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423" y="3530894"/>
              <a:ext cx="1102052" cy="27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/>
                <a:t>0.1ug HT-DNA</a:t>
              </a:r>
            </a:p>
          </p:txBody>
        </p:sp>
        <p:sp>
          <p:nvSpPr>
            <p:cNvPr id="36877" name="Rectangle 33">
              <a:extLst>
                <a:ext uri="{FF2B5EF4-FFF2-40B4-BE49-F238E27FC236}">
                  <a16:creationId xmlns:a16="http://schemas.microsoft.com/office/drawing/2014/main" id="{BDED315C-2B1C-4A0B-9F62-1D1344E6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660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0</a:t>
              </a:r>
            </a:p>
          </p:txBody>
        </p:sp>
        <p:sp>
          <p:nvSpPr>
            <p:cNvPr id="36878" name="Rectangle 34">
              <a:extLst>
                <a:ext uri="{FF2B5EF4-FFF2-40B4-BE49-F238E27FC236}">
                  <a16:creationId xmlns:a16="http://schemas.microsoft.com/office/drawing/2014/main" id="{FD09A08B-C2CB-487F-85E3-5C7C7B09D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7763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12</a:t>
              </a:r>
            </a:p>
          </p:txBody>
        </p:sp>
        <p:sp>
          <p:nvSpPr>
            <p:cNvPr id="36879" name="Rectangle 35">
              <a:extLst>
                <a:ext uri="{FF2B5EF4-FFF2-40B4-BE49-F238E27FC236}">
                  <a16:creationId xmlns:a16="http://schemas.microsoft.com/office/drawing/2014/main" id="{0CFD435F-396C-41F4-A238-D025E6872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518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3.6</a:t>
              </a:r>
            </a:p>
          </p:txBody>
        </p:sp>
        <p:sp>
          <p:nvSpPr>
            <p:cNvPr id="36880" name="Rectangle 36">
              <a:extLst>
                <a:ext uri="{FF2B5EF4-FFF2-40B4-BE49-F238E27FC236}">
                  <a16:creationId xmlns:a16="http://schemas.microsoft.com/office/drawing/2014/main" id="{CB14718F-7075-4F9B-81D0-9681CD750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821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36</a:t>
              </a:r>
            </a:p>
          </p:txBody>
        </p:sp>
        <p:sp>
          <p:nvSpPr>
            <p:cNvPr id="36881" name="Rectangle 37">
              <a:extLst>
                <a:ext uri="{FF2B5EF4-FFF2-40B4-BE49-F238E27FC236}">
                  <a16:creationId xmlns:a16="http://schemas.microsoft.com/office/drawing/2014/main" id="{A14F0A2F-4769-4B30-BA2F-D88BF7FD6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922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1.2</a:t>
              </a:r>
            </a:p>
          </p:txBody>
        </p:sp>
        <p:sp>
          <p:nvSpPr>
            <p:cNvPr id="36882" name="Rectangle 38">
              <a:extLst>
                <a:ext uri="{FF2B5EF4-FFF2-40B4-BE49-F238E27FC236}">
                  <a16:creationId xmlns:a16="http://schemas.microsoft.com/office/drawing/2014/main" id="{CC7AF6E0-3F23-4D95-BF37-19383C9AA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8201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0</a:t>
              </a:r>
            </a:p>
          </p:txBody>
        </p:sp>
        <p:sp>
          <p:nvSpPr>
            <p:cNvPr id="36883" name="Rectangle 39">
              <a:extLst>
                <a:ext uri="{FF2B5EF4-FFF2-40B4-BE49-F238E27FC236}">
                  <a16:creationId xmlns:a16="http://schemas.microsoft.com/office/drawing/2014/main" id="{5DCDDF50-AB63-4D0A-BF95-6BF1B525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208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12</a:t>
              </a:r>
            </a:p>
          </p:txBody>
        </p:sp>
        <p:sp>
          <p:nvSpPr>
            <p:cNvPr id="36884" name="Rectangle 40">
              <a:extLst>
                <a:ext uri="{FF2B5EF4-FFF2-40B4-BE49-F238E27FC236}">
                  <a16:creationId xmlns:a16="http://schemas.microsoft.com/office/drawing/2014/main" id="{F8603B94-E87C-4A95-97FE-3D94BF95B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5487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3.6</a:t>
              </a:r>
            </a:p>
          </p:txBody>
        </p:sp>
        <p:sp>
          <p:nvSpPr>
            <p:cNvPr id="36885" name="Rectangle 41">
              <a:extLst>
                <a:ext uri="{FF2B5EF4-FFF2-40B4-BE49-F238E27FC236}">
                  <a16:creationId xmlns:a16="http://schemas.microsoft.com/office/drawing/2014/main" id="{EC976930-F38C-411B-9683-3991AA462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9028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36</a:t>
              </a:r>
            </a:p>
          </p:txBody>
        </p:sp>
        <p:sp>
          <p:nvSpPr>
            <p:cNvPr id="36886" name="Rectangle 42">
              <a:extLst>
                <a:ext uri="{FF2B5EF4-FFF2-40B4-BE49-F238E27FC236}">
                  <a16:creationId xmlns:a16="http://schemas.microsoft.com/office/drawing/2014/main" id="{F6FE6B2E-D6FD-4DFB-845B-AC3AF732F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366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1.2</a:t>
              </a:r>
            </a:p>
          </p:txBody>
        </p:sp>
        <p:sp>
          <p:nvSpPr>
            <p:cNvPr id="36887" name="Rectangle 43">
              <a:extLst>
                <a:ext uri="{FF2B5EF4-FFF2-40B4-BE49-F238E27FC236}">
                  <a16:creationId xmlns:a16="http://schemas.microsoft.com/office/drawing/2014/main" id="{1DC569B7-54DF-42E8-B9B9-83C511BF2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407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0</a:t>
              </a:r>
            </a:p>
          </p:txBody>
        </p:sp>
        <p:sp>
          <p:nvSpPr>
            <p:cNvPr id="36888" name="Rectangle 44">
              <a:extLst>
                <a:ext uri="{FF2B5EF4-FFF2-40B4-BE49-F238E27FC236}">
                  <a16:creationId xmlns:a16="http://schemas.microsoft.com/office/drawing/2014/main" id="{48833615-9B43-432E-8F60-EDABD9C8B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1842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12</a:t>
              </a:r>
            </a:p>
          </p:txBody>
        </p:sp>
        <p:sp>
          <p:nvSpPr>
            <p:cNvPr id="36889" name="Rectangle 45">
              <a:extLst>
                <a:ext uri="{FF2B5EF4-FFF2-40B4-BE49-F238E27FC236}">
                  <a16:creationId xmlns:a16="http://schemas.microsoft.com/office/drawing/2014/main" id="{E3B62D62-F051-4569-9399-C9BCADCEF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217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3.6</a:t>
              </a:r>
            </a:p>
          </p:txBody>
        </p:sp>
        <p:sp>
          <p:nvSpPr>
            <p:cNvPr id="36890" name="Rectangle 46">
              <a:extLst>
                <a:ext uri="{FF2B5EF4-FFF2-40B4-BE49-F238E27FC236}">
                  <a16:creationId xmlns:a16="http://schemas.microsoft.com/office/drawing/2014/main" id="{DDEB5250-0B12-45C8-B8E8-808DA93BF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520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36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699A243-848B-4DD8-BBC8-D4461EC97CC3}"/>
                </a:ext>
              </a:extLst>
            </p:cNvPr>
            <p:cNvCxnSpPr/>
            <p:nvPr/>
          </p:nvCxnSpPr>
          <p:spPr>
            <a:xfrm>
              <a:off x="3809457" y="3537990"/>
              <a:ext cx="16445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92" name="Rectangle 50">
              <a:extLst>
                <a:ext uri="{FF2B5EF4-FFF2-40B4-BE49-F238E27FC236}">
                  <a16:creationId xmlns:a16="http://schemas.microsoft.com/office/drawing/2014/main" id="{41946C3F-C443-43D3-B90B-C2F38F5CF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448" y="3535010"/>
              <a:ext cx="1102052" cy="27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/>
                <a:t>0.3ug HT-DNA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A80C424-AF83-4A42-9B7E-B41C871C8CCA}"/>
                </a:ext>
              </a:extLst>
            </p:cNvPr>
            <p:cNvCxnSpPr/>
            <p:nvPr/>
          </p:nvCxnSpPr>
          <p:spPr>
            <a:xfrm>
              <a:off x="5601628" y="3532857"/>
              <a:ext cx="16445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94" name="Rectangle 52">
              <a:extLst>
                <a:ext uri="{FF2B5EF4-FFF2-40B4-BE49-F238E27FC236}">
                  <a16:creationId xmlns:a16="http://schemas.microsoft.com/office/drawing/2014/main" id="{6066B7E9-39C0-40E2-9F78-DC057D2FB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80" y="3530888"/>
              <a:ext cx="1102052" cy="27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/>
                <a:t>1.0ug HT-DNA</a:t>
              </a:r>
            </a:p>
          </p:txBody>
        </p:sp>
      </p:grpSp>
      <p:grpSp>
        <p:nvGrpSpPr>
          <p:cNvPr id="36867" name="Group 57">
            <a:extLst>
              <a:ext uri="{FF2B5EF4-FFF2-40B4-BE49-F238E27FC236}">
                <a16:creationId xmlns:a16="http://schemas.microsoft.com/office/drawing/2014/main" id="{77BF1FE0-5B15-4AC8-8CE0-A441F11B75C9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5118100"/>
            <a:ext cx="3609975" cy="1446213"/>
            <a:chOff x="3291650" y="4499918"/>
            <a:chExt cx="3609239" cy="1446550"/>
          </a:xfrm>
        </p:grpSpPr>
        <p:sp>
          <p:nvSpPr>
            <p:cNvPr id="36870" name="TextBox 53">
              <a:extLst>
                <a:ext uri="{FF2B5EF4-FFF2-40B4-BE49-F238E27FC236}">
                  <a16:creationId xmlns:a16="http://schemas.microsoft.com/office/drawing/2014/main" id="{B5E0D7EC-015A-4726-B69E-FA973DD09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1650" y="4499918"/>
              <a:ext cx="1463862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b="1"/>
                <a:t>Mix1(10ul x n):</a:t>
              </a:r>
            </a:p>
            <a:p>
              <a:pPr eaLnBrk="1" hangingPunct="1"/>
              <a:r>
                <a:rPr lang="en-US" altLang="en-US" sz="1200"/>
                <a:t>10x Buffer: 1.5ul x n</a:t>
              </a:r>
            </a:p>
            <a:p>
              <a:pPr eaLnBrk="1" hangingPunct="1"/>
              <a:r>
                <a:rPr lang="en-US" altLang="en-US" sz="1200"/>
                <a:t>BSA: 0.15ul x n</a:t>
              </a:r>
            </a:p>
            <a:p>
              <a:pPr eaLnBrk="1" hangingPunct="1"/>
              <a:r>
                <a:rPr lang="en-US" altLang="en-US" sz="1200"/>
                <a:t>H2O</a:t>
              </a:r>
            </a:p>
            <a:p>
              <a:pPr eaLnBrk="1" hangingPunct="1"/>
              <a:endParaRPr lang="en-US" altLang="en-US" sz="1200"/>
            </a:p>
          </p:txBody>
        </p:sp>
        <p:sp>
          <p:nvSpPr>
            <p:cNvPr id="36871" name="Rectangle 56">
              <a:extLst>
                <a:ext uri="{FF2B5EF4-FFF2-40B4-BE49-F238E27FC236}">
                  <a16:creationId xmlns:a16="http://schemas.microsoft.com/office/drawing/2014/main" id="{830A14FB-FF97-4E5F-80A7-D107B1189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997" y="4499918"/>
              <a:ext cx="1665892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b="1"/>
                <a:t>Mix2(2ul x n):</a:t>
              </a:r>
            </a:p>
            <a:p>
              <a:pPr eaLnBrk="1" hangingPunct="1"/>
              <a:r>
                <a:rPr lang="en-US" altLang="en-US" sz="1200"/>
                <a:t>DNA: 1ul x n</a:t>
              </a:r>
            </a:p>
            <a:p>
              <a:pPr eaLnBrk="1" hangingPunct="1"/>
              <a:r>
                <a:rPr lang="en-US" altLang="en-US" sz="1200"/>
                <a:t>10mM GTP: 0.3ul x n</a:t>
              </a:r>
            </a:p>
            <a:p>
              <a:pPr eaLnBrk="1" hangingPunct="1"/>
              <a:r>
                <a:rPr lang="en-US" altLang="en-US" sz="1200"/>
                <a:t>0.3mM ATP: 0.15 x n</a:t>
              </a:r>
            </a:p>
            <a:p>
              <a:pPr eaLnBrk="1" hangingPunct="1"/>
              <a:r>
                <a:rPr lang="en-US" altLang="en-US" sz="1200"/>
                <a:t>H2O</a:t>
              </a:r>
            </a:p>
            <a:p>
              <a:pPr eaLnBrk="1" hangingPunct="1"/>
              <a:r>
                <a:rPr lang="en-US" altLang="en-US" sz="1200"/>
                <a:t>*ATP: 0.05 x n</a:t>
              </a:r>
            </a:p>
            <a:p>
              <a:pPr eaLnBrk="1" hangingPunct="1"/>
              <a:endParaRPr lang="en-US" altLang="en-US" sz="1200"/>
            </a:p>
          </p:txBody>
        </p:sp>
      </p:grpSp>
      <p:sp>
        <p:nvSpPr>
          <p:cNvPr id="36868" name="TextBox 58">
            <a:extLst>
              <a:ext uri="{FF2B5EF4-FFF2-40B4-BE49-F238E27FC236}">
                <a16:creationId xmlns:a16="http://schemas.microsoft.com/office/drawing/2014/main" id="{00AE2D35-220D-4782-B530-890463246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713" y="638175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9-17-2015</a:t>
            </a:r>
          </a:p>
        </p:txBody>
      </p:sp>
      <p:sp>
        <p:nvSpPr>
          <p:cNvPr id="36869" name="TextBox 30">
            <a:extLst>
              <a:ext uri="{FF2B5EF4-FFF2-40B4-BE49-F238E27FC236}">
                <a16:creationId xmlns:a16="http://schemas.microsoft.com/office/drawing/2014/main" id="{975A9E73-CE9E-451B-8054-0B6221C43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228600"/>
            <a:ext cx="303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cGAS and DNA titration test</a:t>
            </a:r>
          </a:p>
        </p:txBody>
      </p:sp>
    </p:spTree>
    <p:extLst>
      <p:ext uri="{BB962C8B-B14F-4D97-AF65-F5344CB8AC3E}">
        <p14:creationId xmlns:p14="http://schemas.microsoft.com/office/powerpoint/2010/main" val="274541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Box 1">
            <a:extLst>
              <a:ext uri="{FF2B5EF4-FFF2-40B4-BE49-F238E27FC236}">
                <a16:creationId xmlns:a16="http://schemas.microsoft.com/office/drawing/2014/main" id="{5E2C5AB0-472B-46FA-8D39-84D513DD4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8838" y="4608513"/>
            <a:ext cx="179387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/>
              <a:t>15µL reaction: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12ng </a:t>
            </a:r>
            <a:r>
              <a:rPr lang="en-US" altLang="en-US" dirty="0" err="1"/>
              <a:t>hcGAS_FL</a:t>
            </a:r>
            <a:endParaRPr lang="en-US" altLang="en-US" dirty="0"/>
          </a:p>
          <a:p>
            <a:pPr eaLnBrk="1" hangingPunct="1"/>
            <a:r>
              <a:rPr lang="en-US" altLang="en-US" dirty="0"/>
              <a:t>0.1µg HT-DNA</a:t>
            </a:r>
          </a:p>
          <a:p>
            <a:pPr eaLnBrk="1" hangingPunct="1"/>
            <a:r>
              <a:rPr lang="en-US" altLang="en-US" dirty="0"/>
              <a:t>200µM GTP</a:t>
            </a:r>
          </a:p>
          <a:p>
            <a:pPr eaLnBrk="1" hangingPunct="1"/>
            <a:r>
              <a:rPr lang="en-US" altLang="en-US" dirty="0"/>
              <a:t>3µM ATP (cold)</a:t>
            </a:r>
          </a:p>
          <a:p>
            <a:pPr eaLnBrk="1" hangingPunct="1"/>
            <a:r>
              <a:rPr lang="en-US" altLang="en-US" dirty="0"/>
              <a:t>0.05µL *ATP(hot)</a:t>
            </a:r>
          </a:p>
        </p:txBody>
      </p:sp>
      <p:sp>
        <p:nvSpPr>
          <p:cNvPr id="37892" name="TextBox 3">
            <a:extLst>
              <a:ext uri="{FF2B5EF4-FFF2-40B4-BE49-F238E27FC236}">
                <a16:creationId xmlns:a16="http://schemas.microsoft.com/office/drawing/2014/main" id="{E77BFA0A-E871-4D21-A24D-A1E1EAD6D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713" y="638175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9-18-2015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0025" y="885825"/>
            <a:ext cx="5933281" cy="1847849"/>
            <a:chOff x="200025" y="885825"/>
            <a:chExt cx="5933281" cy="1847849"/>
          </a:xfrm>
        </p:grpSpPr>
        <p:grpSp>
          <p:nvGrpSpPr>
            <p:cNvPr id="3" name="Group 2"/>
            <p:cNvGrpSpPr/>
            <p:nvPr/>
          </p:nvGrpSpPr>
          <p:grpSpPr>
            <a:xfrm>
              <a:off x="200025" y="885825"/>
              <a:ext cx="4994275" cy="1838325"/>
              <a:chOff x="200025" y="885825"/>
              <a:chExt cx="4994275" cy="1838325"/>
            </a:xfrm>
          </p:grpSpPr>
          <p:pic>
            <p:nvPicPr>
              <p:cNvPr id="37890" name="Picture 3">
                <a:extLst>
                  <a:ext uri="{FF2B5EF4-FFF2-40B4-BE49-F238E27FC236}">
                    <a16:creationId xmlns:a16="http://schemas.microsoft.com/office/drawing/2014/main" id="{BBDD8F00-AFAF-43D0-B7BE-F61D6D531A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44" b="67536"/>
              <a:stretch/>
            </p:blipFill>
            <p:spPr bwMode="auto">
              <a:xfrm>
                <a:off x="200025" y="885825"/>
                <a:ext cx="4994275" cy="1838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893" name="Picture 4">
                <a:extLst>
                  <a:ext uri="{FF2B5EF4-FFF2-40B4-BE49-F238E27FC236}">
                    <a16:creationId xmlns:a16="http://schemas.microsoft.com/office/drawing/2014/main" id="{9568F7BE-7808-452D-9111-D68C11170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8" t="13887" r="6740" b="27090"/>
              <a:stretch>
                <a:fillRect/>
              </a:stretch>
            </p:blipFill>
            <p:spPr bwMode="auto">
              <a:xfrm>
                <a:off x="3000375" y="2392363"/>
                <a:ext cx="1143000" cy="125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BDD8F00-AFAF-43D0-B7BE-F61D6D531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0" t="35863" r="69390" b="37897"/>
            <a:stretch/>
          </p:blipFill>
          <p:spPr bwMode="auto">
            <a:xfrm>
              <a:off x="5182394" y="885825"/>
              <a:ext cx="950912" cy="167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BBDD8F00-AFAF-43D0-B7BE-F61D6D531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0" t="61905" r="69390" b="35268"/>
            <a:stretch/>
          </p:blipFill>
          <p:spPr bwMode="auto">
            <a:xfrm>
              <a:off x="4741466" y="2552700"/>
              <a:ext cx="950912" cy="18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BBDD8F00-AFAF-43D0-B7BE-F61D6D531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7" t="61389" r="73884" b="37897"/>
            <a:stretch/>
          </p:blipFill>
          <p:spPr bwMode="auto">
            <a:xfrm>
              <a:off x="4937522" y="2513331"/>
              <a:ext cx="558800" cy="45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9" y="2920015"/>
            <a:ext cx="5931922" cy="18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4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Box 1">
            <a:extLst>
              <a:ext uri="{FF2B5EF4-FFF2-40B4-BE49-F238E27FC236}">
                <a16:creationId xmlns:a16="http://schemas.microsoft.com/office/drawing/2014/main" id="{5E2C5AB0-472B-46FA-8D39-84D513DD4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417513"/>
            <a:ext cx="179387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15µL reaction: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12ng hcGAS_FL</a:t>
            </a:r>
          </a:p>
          <a:p>
            <a:pPr eaLnBrk="1" hangingPunct="1"/>
            <a:r>
              <a:rPr lang="en-US" altLang="en-US"/>
              <a:t>0.1µg HT-DNA</a:t>
            </a:r>
          </a:p>
          <a:p>
            <a:pPr eaLnBrk="1" hangingPunct="1"/>
            <a:r>
              <a:rPr lang="en-US" altLang="en-US"/>
              <a:t>200µM GTP</a:t>
            </a:r>
          </a:p>
          <a:p>
            <a:pPr eaLnBrk="1" hangingPunct="1"/>
            <a:r>
              <a:rPr lang="en-US" altLang="en-US"/>
              <a:t>3µM ATP (cold)</a:t>
            </a:r>
          </a:p>
          <a:p>
            <a:pPr eaLnBrk="1" hangingPunct="1"/>
            <a:r>
              <a:rPr lang="en-US" altLang="en-US"/>
              <a:t>0.05µL *ATP(hot)</a:t>
            </a:r>
          </a:p>
        </p:txBody>
      </p:sp>
      <p:sp>
        <p:nvSpPr>
          <p:cNvPr id="37892" name="TextBox 3">
            <a:extLst>
              <a:ext uri="{FF2B5EF4-FFF2-40B4-BE49-F238E27FC236}">
                <a16:creationId xmlns:a16="http://schemas.microsoft.com/office/drawing/2014/main" id="{E77BFA0A-E871-4D21-A24D-A1E1EAD6D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713" y="638175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9-18-2015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350838"/>
            <a:ext cx="4994275" cy="6400800"/>
            <a:chOff x="695325" y="219075"/>
            <a:chExt cx="4994275" cy="6400800"/>
          </a:xfrm>
        </p:grpSpPr>
        <p:pic>
          <p:nvPicPr>
            <p:cNvPr id="37890" name="Picture 3">
              <a:extLst>
                <a:ext uri="{FF2B5EF4-FFF2-40B4-BE49-F238E27FC236}">
                  <a16:creationId xmlns:a16="http://schemas.microsoft.com/office/drawing/2014/main" id="{BBDD8F00-AFAF-43D0-B7BE-F61D6D531A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25" y="219075"/>
              <a:ext cx="4994275" cy="640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3" name="Picture 4">
              <a:extLst>
                <a:ext uri="{FF2B5EF4-FFF2-40B4-BE49-F238E27FC236}">
                  <a16:creationId xmlns:a16="http://schemas.microsoft.com/office/drawing/2014/main" id="{9568F7BE-7808-452D-9111-D68C11170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8" t="13887" r="6740" b="27090"/>
            <a:stretch>
              <a:fillRect/>
            </a:stretch>
          </p:blipFill>
          <p:spPr bwMode="auto">
            <a:xfrm>
              <a:off x="3505200" y="1955800"/>
              <a:ext cx="1143000" cy="12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24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00" y="1968530"/>
            <a:ext cx="4529137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5" t="1787" b="298"/>
          <a:stretch>
            <a:fillRect/>
          </a:stretch>
        </p:blipFill>
        <p:spPr bwMode="auto">
          <a:xfrm>
            <a:off x="5807312" y="1968530"/>
            <a:ext cx="1677988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b="343"/>
          <a:stretch>
            <a:fillRect/>
          </a:stretch>
        </p:blipFill>
        <p:spPr bwMode="auto">
          <a:xfrm>
            <a:off x="459025" y="1968530"/>
            <a:ext cx="5429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7536100" y="2452717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536100" y="3367117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7796450" y="2130455"/>
            <a:ext cx="11826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Inorganic </a:t>
            </a:r>
          </a:p>
          <a:p>
            <a:r>
              <a:rPr lang="en-US" altLang="en-US"/>
              <a:t>phosphate</a:t>
            </a:r>
          </a:p>
        </p:txBody>
      </p:sp>
      <p:sp>
        <p:nvSpPr>
          <p:cNvPr id="14345" name="TextBox 10"/>
          <p:cNvSpPr txBox="1">
            <a:spLocks noChangeArrowheads="1"/>
          </p:cNvSpPr>
          <p:nvPr/>
        </p:nvSpPr>
        <p:spPr bwMode="auto">
          <a:xfrm>
            <a:off x="7796450" y="3182967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 err="1"/>
              <a:t>cGAMP</a:t>
            </a:r>
            <a:endParaRPr lang="en-US" altLang="en-US" dirty="0"/>
          </a:p>
        </p:txBody>
      </p:sp>
      <p:sp>
        <p:nvSpPr>
          <p:cNvPr id="14346" name="Rectangle 3"/>
          <p:cNvSpPr>
            <a:spLocks noChangeArrowheads="1"/>
          </p:cNvSpPr>
          <p:nvPr/>
        </p:nvSpPr>
        <p:spPr bwMode="auto">
          <a:xfrm>
            <a:off x="459025" y="4465666"/>
            <a:ext cx="82153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/>
              <a:t>45nt </a:t>
            </a:r>
            <a:r>
              <a:rPr lang="en-US" altLang="en-US" dirty="0" err="1"/>
              <a:t>ssRNA</a:t>
            </a:r>
            <a:r>
              <a:rPr lang="en-US" altLang="en-US" dirty="0"/>
              <a:t> F: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AAACAAAAACAAAACAAACAACACAACAAACAAAACAAAAACAAA</a:t>
            </a:r>
          </a:p>
          <a:p>
            <a:r>
              <a:rPr lang="en-US" altLang="en-US" dirty="0"/>
              <a:t>45nt </a:t>
            </a:r>
            <a:r>
              <a:rPr lang="en-US" altLang="en-US" dirty="0" err="1"/>
              <a:t>ssRNA</a:t>
            </a:r>
            <a:r>
              <a:rPr lang="en-US" altLang="en-US" dirty="0"/>
              <a:t> R: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UUUGUUUUUGUUUUGUUUGUUGUGUUGUUUGUUUUGUUUUUGUUU</a:t>
            </a:r>
          </a:p>
          <a:p>
            <a:r>
              <a:rPr lang="en-US" altLang="en-US" dirty="0"/>
              <a:t>45bp dsRNA: annealed from 45nt </a:t>
            </a:r>
            <a:r>
              <a:rPr lang="en-US" altLang="en-US" dirty="0" err="1"/>
              <a:t>ssRNA</a:t>
            </a:r>
            <a:r>
              <a:rPr lang="en-US" altLang="en-US" dirty="0"/>
              <a:t> F&amp;R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8600" y="228600"/>
            <a:ext cx="8779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3. Characterization and purification of cGAS inhibitor(s)</a:t>
            </a: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28600" y="621268"/>
            <a:ext cx="7162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dirty="0">
                <a:latin typeface="Calibri" panose="020F0502020204030204" pitchFamily="34" charset="0"/>
              </a:rPr>
              <a:t>Synthetic </a:t>
            </a:r>
            <a:r>
              <a:rPr lang="en-US" altLang="zh-CN" dirty="0" err="1">
                <a:latin typeface="Calibri" panose="020F0502020204030204" pitchFamily="34" charset="0"/>
              </a:rPr>
              <a:t>ssRNA</a:t>
            </a:r>
            <a:r>
              <a:rPr lang="en-US" altLang="zh-CN" dirty="0">
                <a:latin typeface="Calibri" panose="020F0502020204030204" pitchFamily="34" charset="0"/>
              </a:rPr>
              <a:t> have potent cGAS inhibitory effect</a:t>
            </a:r>
          </a:p>
        </p:txBody>
      </p:sp>
    </p:spTree>
    <p:extLst>
      <p:ext uri="{BB962C8B-B14F-4D97-AF65-F5344CB8AC3E}">
        <p14:creationId xmlns:p14="http://schemas.microsoft.com/office/powerpoint/2010/main" val="2772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816879"/>
              </p:ext>
            </p:extLst>
          </p:nvPr>
        </p:nvGraphicFramePr>
        <p:xfrm>
          <a:off x="1360488" y="461963"/>
          <a:ext cx="5557837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Prism 7" r:id="rId3" imgW="5557254" imgH="2808481" progId="Prism7.Document">
                  <p:embed/>
                </p:oleObj>
              </mc:Choice>
              <mc:Fallback>
                <p:oleObj name="Prism 7" r:id="rId3" imgW="5557254" imgH="2808481" progId="Prism7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0488" y="461963"/>
                        <a:ext cx="5557837" cy="280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353652"/>
              </p:ext>
            </p:extLst>
          </p:nvPr>
        </p:nvGraphicFramePr>
        <p:xfrm>
          <a:off x="998538" y="3452813"/>
          <a:ext cx="5502275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Prism 7" r:id="rId5" imgW="5502153" imgH="2616159" progId="Prism7.Document">
                  <p:embed/>
                </p:oleObj>
              </mc:Choice>
              <mc:Fallback>
                <p:oleObj name="Prism 7" r:id="rId5" imgW="5502153" imgH="2616159" progId="Prism7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8538" y="3452813"/>
                        <a:ext cx="5502275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759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2">
            <a:extLst>
              <a:ext uri="{FF2B5EF4-FFF2-40B4-BE49-F238E27FC236}">
                <a16:creationId xmlns:a16="http://schemas.microsoft.com/office/drawing/2014/main" id="{99762452-98E5-465D-92DF-12D520A23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609600"/>
            <a:ext cx="6019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62">
            <a:extLst>
              <a:ext uri="{FF2B5EF4-FFF2-40B4-BE49-F238E27FC236}">
                <a16:creationId xmlns:a16="http://schemas.microsoft.com/office/drawing/2014/main" id="{2F706F1B-8163-4E52-B64D-02DAC786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228600"/>
            <a:ext cx="4083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RNA fractionation by 1% agarose gel</a:t>
            </a:r>
          </a:p>
        </p:txBody>
      </p:sp>
    </p:spTree>
    <p:extLst>
      <p:ext uri="{BB962C8B-B14F-4D97-AF65-F5344CB8AC3E}">
        <p14:creationId xmlns:p14="http://schemas.microsoft.com/office/powerpoint/2010/main" val="1960973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Box 39"/>
          <p:cNvSpPr txBox="1">
            <a:spLocks noChangeArrowheads="1"/>
          </p:cNvSpPr>
          <p:nvPr/>
        </p:nvSpPr>
        <p:spPr bwMode="auto">
          <a:xfrm>
            <a:off x="6809674" y="5884645"/>
            <a:ext cx="21980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ISD: 220nM (0.2ug)</a:t>
            </a:r>
          </a:p>
        </p:txBody>
      </p:sp>
      <p:pic>
        <p:nvPicPr>
          <p:cNvPr id="16391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6" y="4038600"/>
            <a:ext cx="1573177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228600" y="228600"/>
            <a:ext cx="8779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3. Characterization and purification of cGAS inhibitor(s)</a:t>
            </a:r>
          </a:p>
        </p:txBody>
      </p:sp>
      <p:sp>
        <p:nvSpPr>
          <p:cNvPr id="36" name="Rectangle 1"/>
          <p:cNvSpPr>
            <a:spLocks noChangeArrowheads="1"/>
          </p:cNvSpPr>
          <p:nvPr/>
        </p:nvSpPr>
        <p:spPr bwMode="auto">
          <a:xfrm>
            <a:off x="228600" y="621268"/>
            <a:ext cx="7162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latin typeface="+mj-lt"/>
              </a:rPr>
              <a:t>16S and 23S E.coli </a:t>
            </a:r>
            <a:r>
              <a:rPr lang="en-US" altLang="zh-CN" dirty="0" err="1">
                <a:latin typeface="+mj-lt"/>
              </a:rPr>
              <a:t>rRNA</a:t>
            </a:r>
            <a:r>
              <a:rPr lang="en-US" altLang="zh-CN" dirty="0">
                <a:latin typeface="+mj-lt"/>
              </a:rPr>
              <a:t> can potently inhibits cGAS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8463" y="1733136"/>
            <a:ext cx="8588374" cy="1721263"/>
            <a:chOff x="398463" y="1733136"/>
            <a:chExt cx="8588374" cy="1721263"/>
          </a:xfrm>
        </p:grpSpPr>
        <p:grpSp>
          <p:nvGrpSpPr>
            <p:cNvPr id="16386" name="Group 46"/>
            <p:cNvGrpSpPr>
              <a:grpSpLocks/>
            </p:cNvGrpSpPr>
            <p:nvPr/>
          </p:nvGrpSpPr>
          <p:grpSpPr bwMode="auto">
            <a:xfrm>
              <a:off x="398463" y="1733136"/>
              <a:ext cx="7450137" cy="1721263"/>
              <a:chOff x="398248" y="1192811"/>
              <a:chExt cx="8183661" cy="1889582"/>
            </a:xfrm>
          </p:grpSpPr>
          <p:pic>
            <p:nvPicPr>
              <p:cNvPr id="1639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48" y="1893673"/>
                <a:ext cx="4767801" cy="1188720"/>
              </a:xfrm>
              <a:prstGeom prst="rect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93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5404" y="1893673"/>
                <a:ext cx="3346505" cy="1188720"/>
              </a:xfrm>
              <a:prstGeom prst="rect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394" name="TextBox 5"/>
              <p:cNvSpPr txBox="1">
                <a:spLocks noChangeArrowheads="1"/>
              </p:cNvSpPr>
              <p:nvPr/>
            </p:nvSpPr>
            <p:spPr bwMode="auto">
              <a:xfrm>
                <a:off x="905576" y="1478174"/>
                <a:ext cx="27926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16395" name="TextBox 6"/>
              <p:cNvSpPr txBox="1">
                <a:spLocks noChangeArrowheads="1"/>
              </p:cNvSpPr>
              <p:nvPr/>
            </p:nvSpPr>
            <p:spPr bwMode="auto">
              <a:xfrm>
                <a:off x="398248" y="1524341"/>
                <a:ext cx="43797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Ctl</a:t>
                </a:r>
              </a:p>
            </p:txBody>
          </p:sp>
          <p:sp>
            <p:nvSpPr>
              <p:cNvPr id="16396" name="TextBox 7"/>
              <p:cNvSpPr txBox="1">
                <a:spLocks noChangeArrowheads="1"/>
              </p:cNvSpPr>
              <p:nvPr/>
            </p:nvSpPr>
            <p:spPr bwMode="auto">
              <a:xfrm rot="-2636942">
                <a:off x="1481381" y="1608600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97" name="TextBox 8"/>
              <p:cNvSpPr txBox="1">
                <a:spLocks noChangeArrowheads="1"/>
              </p:cNvSpPr>
              <p:nvPr/>
            </p:nvSpPr>
            <p:spPr bwMode="auto">
              <a:xfrm rot="-2636942">
                <a:off x="1975134" y="1608600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6398" name="TextBox 8"/>
              <p:cNvSpPr txBox="1">
                <a:spLocks noChangeArrowheads="1"/>
              </p:cNvSpPr>
              <p:nvPr/>
            </p:nvSpPr>
            <p:spPr bwMode="auto">
              <a:xfrm>
                <a:off x="1459681" y="1196939"/>
                <a:ext cx="17365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latin typeface="Arial" panose="020B0604020202020204" pitchFamily="34" charset="0"/>
                  </a:rPr>
                  <a:t>23S E.coli Ribosome RNA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latin typeface="Arial" panose="020B0604020202020204" pitchFamily="34" charset="0"/>
                  </a:rPr>
                  <a:t>(2900nt) </a:t>
                </a:r>
                <a:r>
                  <a:rPr lang="en-US" altLang="en-US" sz="900" b="1">
                    <a:latin typeface="Arial" panose="020B0604020202020204" pitchFamily="34" charset="0"/>
                  </a:rPr>
                  <a:t>(ng)</a:t>
                </a:r>
              </a:p>
            </p:txBody>
          </p:sp>
          <p:cxnSp>
            <p:nvCxnSpPr>
              <p:cNvPr id="11" name="Straight Connector 10"/>
              <p:cNvCxnSpPr/>
              <p:nvPr/>
            </p:nvCxnSpPr>
            <p:spPr bwMode="auto">
              <a:xfrm>
                <a:off x="1460298" y="1565650"/>
                <a:ext cx="17367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00" name="TextBox 5"/>
              <p:cNvSpPr txBox="1">
                <a:spLocks noChangeArrowheads="1"/>
              </p:cNvSpPr>
              <p:nvPr/>
            </p:nvSpPr>
            <p:spPr bwMode="auto">
              <a:xfrm rot="-2636942">
                <a:off x="2392428" y="1608600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16401" name="TextBox 6"/>
              <p:cNvSpPr txBox="1">
                <a:spLocks noChangeArrowheads="1"/>
              </p:cNvSpPr>
              <p:nvPr/>
            </p:nvSpPr>
            <p:spPr bwMode="auto">
              <a:xfrm rot="-2636942">
                <a:off x="2886181" y="1608600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30</a:t>
                </a:r>
              </a:p>
            </p:txBody>
          </p:sp>
          <p:sp>
            <p:nvSpPr>
              <p:cNvPr id="16402" name="TextBox 17"/>
              <p:cNvSpPr txBox="1">
                <a:spLocks noChangeArrowheads="1"/>
              </p:cNvSpPr>
              <p:nvPr/>
            </p:nvSpPr>
            <p:spPr bwMode="auto">
              <a:xfrm rot="-2636942">
                <a:off x="3429627" y="1604478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03" name="TextBox 18"/>
              <p:cNvSpPr txBox="1">
                <a:spLocks noChangeArrowheads="1"/>
              </p:cNvSpPr>
              <p:nvPr/>
            </p:nvSpPr>
            <p:spPr bwMode="auto">
              <a:xfrm rot="-2636942">
                <a:off x="3923380" y="1604478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6404" name="TextBox 8"/>
              <p:cNvSpPr txBox="1">
                <a:spLocks noChangeArrowheads="1"/>
              </p:cNvSpPr>
              <p:nvPr/>
            </p:nvSpPr>
            <p:spPr bwMode="auto">
              <a:xfrm>
                <a:off x="3407927" y="1192817"/>
                <a:ext cx="17365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latin typeface="Arial" panose="020B0604020202020204" pitchFamily="34" charset="0"/>
                  </a:rPr>
                  <a:t>16S E.coli Ribosome RNA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latin typeface="Arial" panose="020B0604020202020204" pitchFamily="34" charset="0"/>
                  </a:rPr>
                  <a:t>(1500nt) </a:t>
                </a:r>
                <a:r>
                  <a:rPr lang="en-US" altLang="en-US" sz="900" b="1">
                    <a:latin typeface="Arial" panose="020B0604020202020204" pitchFamily="34" charset="0"/>
                  </a:rPr>
                  <a:t>(ng)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 bwMode="auto">
              <a:xfrm>
                <a:off x="3408184" y="1562477"/>
                <a:ext cx="17367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06" name="TextBox 5"/>
              <p:cNvSpPr txBox="1">
                <a:spLocks noChangeArrowheads="1"/>
              </p:cNvSpPr>
              <p:nvPr/>
            </p:nvSpPr>
            <p:spPr bwMode="auto">
              <a:xfrm rot="-2636942">
                <a:off x="4340674" y="1604478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16407" name="TextBox 6"/>
              <p:cNvSpPr txBox="1">
                <a:spLocks noChangeArrowheads="1"/>
              </p:cNvSpPr>
              <p:nvPr/>
            </p:nvSpPr>
            <p:spPr bwMode="auto">
              <a:xfrm rot="-2636942">
                <a:off x="4834427" y="1604478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30</a:t>
                </a:r>
              </a:p>
            </p:txBody>
          </p:sp>
          <p:sp>
            <p:nvSpPr>
              <p:cNvPr id="16408" name="TextBox 23"/>
              <p:cNvSpPr txBox="1">
                <a:spLocks noChangeArrowheads="1"/>
              </p:cNvSpPr>
              <p:nvPr/>
            </p:nvSpPr>
            <p:spPr bwMode="auto">
              <a:xfrm rot="-2636942">
                <a:off x="6811269" y="1608594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09" name="TextBox 24"/>
              <p:cNvSpPr txBox="1">
                <a:spLocks noChangeArrowheads="1"/>
              </p:cNvSpPr>
              <p:nvPr/>
            </p:nvSpPr>
            <p:spPr bwMode="auto">
              <a:xfrm rot="-2636942">
                <a:off x="7305022" y="1608594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6410" name="TextBox 8"/>
              <p:cNvSpPr txBox="1">
                <a:spLocks noChangeArrowheads="1"/>
              </p:cNvSpPr>
              <p:nvPr/>
            </p:nvSpPr>
            <p:spPr bwMode="auto">
              <a:xfrm>
                <a:off x="6789569" y="1196933"/>
                <a:ext cx="17365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latin typeface="Arial" panose="020B0604020202020204" pitchFamily="34" charset="0"/>
                  </a:rPr>
                  <a:t>E.coli Ribosome RNA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 b="1">
                    <a:latin typeface="Arial" panose="020B0604020202020204" pitchFamily="34" charset="0"/>
                  </a:rPr>
                  <a:t>(ng)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 bwMode="auto">
              <a:xfrm>
                <a:off x="6789600" y="1565650"/>
                <a:ext cx="17367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12" name="TextBox 5"/>
              <p:cNvSpPr txBox="1">
                <a:spLocks noChangeArrowheads="1"/>
              </p:cNvSpPr>
              <p:nvPr/>
            </p:nvSpPr>
            <p:spPr bwMode="auto">
              <a:xfrm rot="-2636942">
                <a:off x="7722316" y="1608594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16413" name="TextBox 6"/>
              <p:cNvSpPr txBox="1">
                <a:spLocks noChangeArrowheads="1"/>
              </p:cNvSpPr>
              <p:nvPr/>
            </p:nvSpPr>
            <p:spPr bwMode="auto">
              <a:xfrm rot="-2636942">
                <a:off x="8216069" y="1608594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30</a:t>
                </a:r>
              </a:p>
            </p:txBody>
          </p:sp>
          <p:sp>
            <p:nvSpPr>
              <p:cNvPr id="16414" name="TextBox 29"/>
              <p:cNvSpPr txBox="1">
                <a:spLocks noChangeArrowheads="1"/>
              </p:cNvSpPr>
              <p:nvPr/>
            </p:nvSpPr>
            <p:spPr bwMode="auto">
              <a:xfrm rot="-2636942">
                <a:off x="5299621" y="1604472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15" name="TextBox 30"/>
              <p:cNvSpPr txBox="1">
                <a:spLocks noChangeArrowheads="1"/>
              </p:cNvSpPr>
              <p:nvPr/>
            </p:nvSpPr>
            <p:spPr bwMode="auto">
              <a:xfrm rot="-2636942">
                <a:off x="5793374" y="1604472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6416" name="TextBox 8"/>
              <p:cNvSpPr txBox="1">
                <a:spLocks noChangeArrowheads="1"/>
              </p:cNvSpPr>
              <p:nvPr/>
            </p:nvSpPr>
            <p:spPr bwMode="auto">
              <a:xfrm>
                <a:off x="5233810" y="1192811"/>
                <a:ext cx="1333862" cy="405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 dirty="0">
                    <a:latin typeface="Arial" panose="020B0604020202020204" pitchFamily="34" charset="0"/>
                  </a:rPr>
                  <a:t>5S E.coli Ribosome RNA </a:t>
                </a:r>
                <a:r>
                  <a:rPr lang="en-US" altLang="en-US" sz="900" b="1" dirty="0">
                    <a:latin typeface="Arial" panose="020B0604020202020204" pitchFamily="34" charset="0"/>
                  </a:rPr>
                  <a:t>(ng)</a:t>
                </a:r>
              </a:p>
            </p:txBody>
          </p:sp>
          <p:cxnSp>
            <p:nvCxnSpPr>
              <p:cNvPr id="33" name="Straight Connector 32"/>
              <p:cNvCxnSpPr/>
              <p:nvPr/>
            </p:nvCxnSpPr>
            <p:spPr bwMode="auto">
              <a:xfrm>
                <a:off x="5278282" y="1562477"/>
                <a:ext cx="121286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18" name="TextBox 5"/>
              <p:cNvSpPr txBox="1">
                <a:spLocks noChangeArrowheads="1"/>
              </p:cNvSpPr>
              <p:nvPr/>
            </p:nvSpPr>
            <p:spPr bwMode="auto">
              <a:xfrm rot="-2636942">
                <a:off x="6210668" y="1604472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10</a:t>
                </a: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BBF2B47-3172-40D8-9F0F-651FF0198D12}"/>
                </a:ext>
              </a:extLst>
            </p:cNvPr>
            <p:cNvCxnSpPr/>
            <p:nvPr/>
          </p:nvCxnSpPr>
          <p:spPr>
            <a:xfrm>
              <a:off x="7848600" y="2470150"/>
              <a:ext cx="2603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C39B44D7-7547-44AD-8265-B03AEC4D6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8950" y="2286000"/>
              <a:ext cx="87788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dirty="0" err="1"/>
                <a:t>cGAMP</a:t>
              </a:r>
              <a:endParaRPr lang="en-US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645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>
            <a:extLst>
              <a:ext uri="{FF2B5EF4-FFF2-40B4-BE49-F238E27FC236}">
                <a16:creationId xmlns:a16="http://schemas.microsoft.com/office/drawing/2014/main" id="{C14B6084-8DB2-454B-9B64-18E3A5CC7EDF}"/>
              </a:ext>
            </a:extLst>
          </p:cNvPr>
          <p:cNvGrpSpPr>
            <a:grpSpLocks/>
          </p:cNvGrpSpPr>
          <p:nvPr/>
        </p:nvGrpSpPr>
        <p:grpSpPr bwMode="auto">
          <a:xfrm>
            <a:off x="2081400" y="1941513"/>
            <a:ext cx="5576888" cy="2720975"/>
            <a:chOff x="1573041" y="831101"/>
            <a:chExt cx="5577406" cy="2720563"/>
          </a:xfrm>
        </p:grpSpPr>
        <p:pic>
          <p:nvPicPr>
            <p:cNvPr id="3" name="Picture 43">
              <a:extLst>
                <a:ext uri="{FF2B5EF4-FFF2-40B4-BE49-F238E27FC236}">
                  <a16:creationId xmlns:a16="http://schemas.microsoft.com/office/drawing/2014/main" id="{7ACA70DD-2AD7-4E7D-9F45-EC1D709E9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02"/>
            <a:stretch>
              <a:fillRect/>
            </a:stretch>
          </p:blipFill>
          <p:spPr bwMode="auto">
            <a:xfrm>
              <a:off x="1573041" y="1672281"/>
              <a:ext cx="5553075" cy="1879383"/>
            </a:xfrm>
            <a:prstGeom prst="rect">
              <a:avLst/>
            </a:prstGeom>
            <a:noFill/>
            <a:ln w="9525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44">
              <a:extLst>
                <a:ext uri="{FF2B5EF4-FFF2-40B4-BE49-F238E27FC236}">
                  <a16:creationId xmlns:a16="http://schemas.microsoft.com/office/drawing/2014/main" id="{898CFB01-8A1E-4C8D-80B6-F2CE98968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015347" y="1306961"/>
              <a:ext cx="5036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0.03</a:t>
              </a:r>
            </a:p>
          </p:txBody>
        </p:sp>
        <p:sp>
          <p:nvSpPr>
            <p:cNvPr id="5" name="TextBox 45">
              <a:extLst>
                <a:ext uri="{FF2B5EF4-FFF2-40B4-BE49-F238E27FC236}">
                  <a16:creationId xmlns:a16="http://schemas.microsoft.com/office/drawing/2014/main" id="{BB884822-41B9-4A74-ABA5-1D4A7CA9F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558395" y="1338668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0.1</a:t>
              </a:r>
            </a:p>
          </p:txBody>
        </p:sp>
        <p:sp>
          <p:nvSpPr>
            <p:cNvPr id="6" name="TextBox 46">
              <a:extLst>
                <a:ext uri="{FF2B5EF4-FFF2-40B4-BE49-F238E27FC236}">
                  <a16:creationId xmlns:a16="http://schemas.microsoft.com/office/drawing/2014/main" id="{50700F07-E96D-40CD-9444-FABA3B048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977239" y="1338668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0.3</a:t>
              </a:r>
            </a:p>
          </p:txBody>
        </p:sp>
        <p:sp>
          <p:nvSpPr>
            <p:cNvPr id="7" name="TextBox 47">
              <a:extLst>
                <a:ext uri="{FF2B5EF4-FFF2-40B4-BE49-F238E27FC236}">
                  <a16:creationId xmlns:a16="http://schemas.microsoft.com/office/drawing/2014/main" id="{5FB102AB-8E91-45C1-8C82-BD425C03A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131" y="1221813"/>
              <a:ext cx="2792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/>
                <a:t>-</a:t>
              </a:r>
            </a:p>
          </p:txBody>
        </p:sp>
        <p:sp>
          <p:nvSpPr>
            <p:cNvPr id="8" name="TextBox 48">
              <a:extLst>
                <a:ext uri="{FF2B5EF4-FFF2-40B4-BE49-F238E27FC236}">
                  <a16:creationId xmlns:a16="http://schemas.microsoft.com/office/drawing/2014/main" id="{2AAFCB95-3D2A-469C-B2B6-1EA4355826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0110" y="1221813"/>
              <a:ext cx="2792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/>
                <a:t>-</a:t>
              </a:r>
            </a:p>
          </p:txBody>
        </p:sp>
        <p:sp>
          <p:nvSpPr>
            <p:cNvPr id="9" name="TextBox 49">
              <a:extLst>
                <a:ext uri="{FF2B5EF4-FFF2-40B4-BE49-F238E27FC236}">
                  <a16:creationId xmlns:a16="http://schemas.microsoft.com/office/drawing/2014/main" id="{F33F9645-676D-4AAE-9437-973B16ED2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8190" y="1225929"/>
              <a:ext cx="2792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/>
                <a:t>-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35E3D09-8E35-4B52-A280-A1D653910A4A}"/>
                </a:ext>
              </a:extLst>
            </p:cNvPr>
            <p:cNvCxnSpPr/>
            <p:nvPr/>
          </p:nvCxnSpPr>
          <p:spPr>
            <a:xfrm flipV="1">
              <a:off x="3221019" y="1259661"/>
              <a:ext cx="103038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51">
              <a:extLst>
                <a:ext uri="{FF2B5EF4-FFF2-40B4-BE49-F238E27FC236}">
                  <a16:creationId xmlns:a16="http://schemas.microsoft.com/office/drawing/2014/main" id="{744B6582-B6FE-4072-BD88-68D9D29E9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0550" y="831106"/>
              <a:ext cx="1219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b="1"/>
                <a:t>THP-1 Ctl S20 RNA (ug)</a:t>
              </a: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543CA478-01F6-44BA-B34B-F403CE252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378709" y="1311078"/>
              <a:ext cx="5036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0.03</a:t>
              </a:r>
            </a:p>
          </p:txBody>
        </p:sp>
        <p:sp>
          <p:nvSpPr>
            <p:cNvPr id="13" name="TextBox 53">
              <a:extLst>
                <a:ext uri="{FF2B5EF4-FFF2-40B4-BE49-F238E27FC236}">
                  <a16:creationId xmlns:a16="http://schemas.microsoft.com/office/drawing/2014/main" id="{1B577ECB-4E6B-456D-BD90-CC635BBD7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921757" y="1342785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0.1</a:t>
              </a:r>
            </a:p>
          </p:txBody>
        </p:sp>
        <p:sp>
          <p:nvSpPr>
            <p:cNvPr id="14" name="TextBox 54">
              <a:extLst>
                <a:ext uri="{FF2B5EF4-FFF2-40B4-BE49-F238E27FC236}">
                  <a16:creationId xmlns:a16="http://schemas.microsoft.com/office/drawing/2014/main" id="{8ED14278-B843-4F3E-A704-4568D5143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340601" y="1342785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0.3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7B67AD-99A6-426D-A465-A707036D849B}"/>
                </a:ext>
              </a:extLst>
            </p:cNvPr>
            <p:cNvCxnSpPr/>
            <p:nvPr/>
          </p:nvCxnSpPr>
          <p:spPr>
            <a:xfrm flipV="1">
              <a:off x="4583221" y="1262836"/>
              <a:ext cx="103038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56">
              <a:extLst>
                <a:ext uri="{FF2B5EF4-FFF2-40B4-BE49-F238E27FC236}">
                  <a16:creationId xmlns:a16="http://schemas.microsoft.com/office/drawing/2014/main" id="{BE9AA251-DE67-4711-BCA3-B859BF1896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3912" y="835223"/>
              <a:ext cx="1219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b="1"/>
                <a:t>THP-1 SeV S20 RNA (ug)</a:t>
              </a:r>
            </a:p>
          </p:txBody>
        </p:sp>
        <p:sp>
          <p:nvSpPr>
            <p:cNvPr id="17" name="TextBox 57">
              <a:extLst>
                <a:ext uri="{FF2B5EF4-FFF2-40B4-BE49-F238E27FC236}">
                  <a16:creationId xmlns:a16="http://schemas.microsoft.com/office/drawing/2014/main" id="{C8AD0965-3E2C-4D51-ACCE-C1A9927DD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725599" y="1306956"/>
              <a:ext cx="5036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0.03</a:t>
              </a:r>
            </a:p>
          </p:txBody>
        </p:sp>
        <p:sp>
          <p:nvSpPr>
            <p:cNvPr id="18" name="TextBox 58">
              <a:extLst>
                <a:ext uri="{FF2B5EF4-FFF2-40B4-BE49-F238E27FC236}">
                  <a16:creationId xmlns:a16="http://schemas.microsoft.com/office/drawing/2014/main" id="{17FFAAE6-417E-4F2A-9FC3-B4D450E37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268647" y="1338663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0.1</a:t>
              </a:r>
            </a:p>
          </p:txBody>
        </p:sp>
        <p:sp>
          <p:nvSpPr>
            <p:cNvPr id="19" name="TextBox 59">
              <a:extLst>
                <a:ext uri="{FF2B5EF4-FFF2-40B4-BE49-F238E27FC236}">
                  <a16:creationId xmlns:a16="http://schemas.microsoft.com/office/drawing/2014/main" id="{7D0FF68D-D2B0-4E91-BAEB-BFD563DE6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687491" y="1338663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AB3C17-47F3-4685-8617-B376038F33AA}"/>
                </a:ext>
              </a:extLst>
            </p:cNvPr>
            <p:cNvCxnSpPr/>
            <p:nvPr/>
          </p:nvCxnSpPr>
          <p:spPr>
            <a:xfrm flipV="1">
              <a:off x="5931134" y="1259661"/>
              <a:ext cx="10303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61">
              <a:extLst>
                <a:ext uri="{FF2B5EF4-FFF2-40B4-BE49-F238E27FC236}">
                  <a16:creationId xmlns:a16="http://schemas.microsoft.com/office/drawing/2014/main" id="{343DE768-14D2-4E1B-9010-C6B5560B9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0802" y="831101"/>
              <a:ext cx="1219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b="1"/>
                <a:t>Q_100%B</a:t>
              </a:r>
            </a:p>
            <a:p>
              <a:pPr algn="ctr" eaLnBrk="1" hangingPunct="1"/>
              <a:r>
                <a:rPr lang="en-US" altLang="en-US" sz="1100" b="1"/>
                <a:t>RNA (ug)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355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Group 20">
            <a:extLst>
              <a:ext uri="{FF2B5EF4-FFF2-40B4-BE49-F238E27FC236}">
                <a16:creationId xmlns:a16="http://schemas.microsoft.com/office/drawing/2014/main" id="{A43688C1-C9ED-44B1-BEFE-19D8161948B6}"/>
              </a:ext>
            </a:extLst>
          </p:cNvPr>
          <p:cNvGrpSpPr>
            <a:grpSpLocks/>
          </p:cNvGrpSpPr>
          <p:nvPr/>
        </p:nvGrpSpPr>
        <p:grpSpPr bwMode="auto">
          <a:xfrm>
            <a:off x="1816100" y="612775"/>
            <a:ext cx="5324475" cy="5584825"/>
            <a:chOff x="1264646" y="803023"/>
            <a:chExt cx="5324374" cy="5584000"/>
          </a:xfrm>
        </p:grpSpPr>
        <p:grpSp>
          <p:nvGrpSpPr>
            <p:cNvPr id="41987" name="Group 15">
              <a:extLst>
                <a:ext uri="{FF2B5EF4-FFF2-40B4-BE49-F238E27FC236}">
                  <a16:creationId xmlns:a16="http://schemas.microsoft.com/office/drawing/2014/main" id="{243D5782-85F7-44F1-BD0C-70B80D7F6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4646" y="803023"/>
              <a:ext cx="4036325" cy="5584000"/>
              <a:chOff x="251392" y="819498"/>
              <a:chExt cx="4036325" cy="5584000"/>
            </a:xfrm>
          </p:grpSpPr>
          <p:pic>
            <p:nvPicPr>
              <p:cNvPr id="41992" name="Picture 1">
                <a:extLst>
                  <a:ext uri="{FF2B5EF4-FFF2-40B4-BE49-F238E27FC236}">
                    <a16:creationId xmlns:a16="http://schemas.microsoft.com/office/drawing/2014/main" id="{693EB8A0-BF4A-469E-A3AB-0EF6450DD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497" y="1156111"/>
                <a:ext cx="3361037" cy="5247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993" name="TextBox 2">
                <a:extLst>
                  <a:ext uri="{FF2B5EF4-FFF2-40B4-BE49-F238E27FC236}">
                    <a16:creationId xmlns:a16="http://schemas.microsoft.com/office/drawing/2014/main" id="{C5E1FEAD-F76F-4450-A874-4844D0F9F7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37889" y="848334"/>
                <a:ext cx="2760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1</a:t>
                </a:r>
              </a:p>
            </p:txBody>
          </p:sp>
          <p:sp>
            <p:nvSpPr>
              <p:cNvPr id="41994" name="TextBox 7">
                <a:extLst>
                  <a:ext uri="{FF2B5EF4-FFF2-40B4-BE49-F238E27FC236}">
                    <a16:creationId xmlns:a16="http://schemas.microsoft.com/office/drawing/2014/main" id="{808D94B8-15E2-4E00-99E9-F7A462CC62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6239" y="848334"/>
                <a:ext cx="2760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3</a:t>
                </a:r>
              </a:p>
            </p:txBody>
          </p:sp>
          <p:sp>
            <p:nvSpPr>
              <p:cNvPr id="41995" name="TextBox 8">
                <a:extLst>
                  <a:ext uri="{FF2B5EF4-FFF2-40B4-BE49-F238E27FC236}">
                    <a16:creationId xmlns:a16="http://schemas.microsoft.com/office/drawing/2014/main" id="{1485615E-1FF8-4084-842C-B1C618CDAB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2818" y="848334"/>
                <a:ext cx="36740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10</a:t>
                </a:r>
              </a:p>
            </p:txBody>
          </p:sp>
          <p:sp>
            <p:nvSpPr>
              <p:cNvPr id="41996" name="TextBox 9">
                <a:extLst>
                  <a:ext uri="{FF2B5EF4-FFF2-40B4-BE49-F238E27FC236}">
                    <a16:creationId xmlns:a16="http://schemas.microsoft.com/office/drawing/2014/main" id="{C9242402-E14B-48C7-80C3-E7776AAD11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8900" y="848334"/>
                <a:ext cx="36740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30</a:t>
                </a:r>
              </a:p>
            </p:txBody>
          </p:sp>
          <p:sp>
            <p:nvSpPr>
              <p:cNvPr id="41997" name="TextBox 10">
                <a:extLst>
                  <a:ext uri="{FF2B5EF4-FFF2-40B4-BE49-F238E27FC236}">
                    <a16:creationId xmlns:a16="http://schemas.microsoft.com/office/drawing/2014/main" id="{CC8129BA-B80C-4A1C-A4BE-6214220E6E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9461" y="848334"/>
                <a:ext cx="45878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100</a:t>
                </a:r>
              </a:p>
            </p:txBody>
          </p:sp>
          <p:sp>
            <p:nvSpPr>
              <p:cNvPr id="41998" name="TextBox 11">
                <a:extLst>
                  <a:ext uri="{FF2B5EF4-FFF2-40B4-BE49-F238E27FC236}">
                    <a16:creationId xmlns:a16="http://schemas.microsoft.com/office/drawing/2014/main" id="{8BD01819-A3D6-431A-869E-6996C6F40B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5469" y="848334"/>
                <a:ext cx="45878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300</a:t>
                </a:r>
              </a:p>
            </p:txBody>
          </p:sp>
          <p:sp>
            <p:nvSpPr>
              <p:cNvPr id="41999" name="TextBox 12">
                <a:extLst>
                  <a:ext uri="{FF2B5EF4-FFF2-40B4-BE49-F238E27FC236}">
                    <a16:creationId xmlns:a16="http://schemas.microsoft.com/office/drawing/2014/main" id="{2482963C-EBD3-4E53-BC37-F8F1578B71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2256662">
                <a:off x="3321485" y="848334"/>
                <a:ext cx="55015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1000</a:t>
                </a:r>
              </a:p>
            </p:txBody>
          </p:sp>
          <p:sp>
            <p:nvSpPr>
              <p:cNvPr id="42000" name="TextBox 13">
                <a:extLst>
                  <a:ext uri="{FF2B5EF4-FFF2-40B4-BE49-F238E27FC236}">
                    <a16:creationId xmlns:a16="http://schemas.microsoft.com/office/drawing/2014/main" id="{70F47274-264C-4947-81AC-EB603713F4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2287098">
                <a:off x="3737566" y="848334"/>
                <a:ext cx="55015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3000</a:t>
                </a:r>
              </a:p>
            </p:txBody>
          </p:sp>
          <p:sp>
            <p:nvSpPr>
              <p:cNvPr id="42001" name="TextBox 14">
                <a:extLst>
                  <a:ext uri="{FF2B5EF4-FFF2-40B4-BE49-F238E27FC236}">
                    <a16:creationId xmlns:a16="http://schemas.microsoft.com/office/drawing/2014/main" id="{42AEB96D-B17B-48FA-9828-CEC54E2084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392" y="819498"/>
                <a:ext cx="85632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b="1"/>
                  <a:t>45nt ssRNA</a:t>
                </a:r>
              </a:p>
              <a:p>
                <a:pPr algn="ctr" eaLnBrk="1" hangingPunct="1"/>
                <a:r>
                  <a:rPr lang="en-US" altLang="en-US" sz="1100" b="1"/>
                  <a:t>(ng): </a:t>
                </a:r>
              </a:p>
            </p:txBody>
          </p:sp>
        </p:grpSp>
        <p:sp>
          <p:nvSpPr>
            <p:cNvPr id="41988" name="TextBox 16">
              <a:extLst>
                <a:ext uri="{FF2B5EF4-FFF2-40B4-BE49-F238E27FC236}">
                  <a16:creationId xmlns:a16="http://schemas.microsoft.com/office/drawing/2014/main" id="{CA518629-F9F9-4916-8568-6D34FB001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2788" y="1720291"/>
              <a:ext cx="1358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 dirty="0"/>
                <a:t>45nt </a:t>
              </a:r>
              <a:r>
                <a:rPr lang="en-US" altLang="en-US" sz="1400" dirty="0" err="1"/>
                <a:t>ssRNA</a:t>
              </a:r>
              <a:r>
                <a:rPr lang="en-US" altLang="en-US" sz="1400" dirty="0"/>
                <a:t> R @</a:t>
              </a:r>
            </a:p>
            <a:p>
              <a:pPr algn="ctr" eaLnBrk="1" hangingPunct="1"/>
              <a:r>
                <a:rPr lang="en-US" altLang="en-US" sz="1400" dirty="0"/>
                <a:t>10ng ISD</a:t>
              </a:r>
            </a:p>
          </p:txBody>
        </p:sp>
        <p:sp>
          <p:nvSpPr>
            <p:cNvPr id="41989" name="TextBox 17">
              <a:extLst>
                <a:ext uri="{FF2B5EF4-FFF2-40B4-BE49-F238E27FC236}">
                  <a16:creationId xmlns:a16="http://schemas.microsoft.com/office/drawing/2014/main" id="{AD97797A-BAF3-4240-A583-6659CEF89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6904" y="3017751"/>
              <a:ext cx="1358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45nt ssRNA R @</a:t>
              </a:r>
            </a:p>
            <a:p>
              <a:pPr algn="ctr" eaLnBrk="1" hangingPunct="1"/>
              <a:r>
                <a:rPr lang="en-US" altLang="en-US" sz="1400"/>
                <a:t>100ng ISD</a:t>
              </a:r>
            </a:p>
          </p:txBody>
        </p:sp>
        <p:sp>
          <p:nvSpPr>
            <p:cNvPr id="41990" name="TextBox 18">
              <a:extLst>
                <a:ext uri="{FF2B5EF4-FFF2-40B4-BE49-F238E27FC236}">
                  <a16:creationId xmlns:a16="http://schemas.microsoft.com/office/drawing/2014/main" id="{95284A8C-9F1C-4564-BA68-C53D276F1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6904" y="4426420"/>
              <a:ext cx="1358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45nt ssRNA R @</a:t>
              </a:r>
            </a:p>
            <a:p>
              <a:pPr algn="ctr" eaLnBrk="1" hangingPunct="1"/>
              <a:r>
                <a:rPr lang="en-US" altLang="en-US" sz="1400"/>
                <a:t>1000ng ISD</a:t>
              </a:r>
            </a:p>
          </p:txBody>
        </p:sp>
        <p:sp>
          <p:nvSpPr>
            <p:cNvPr id="41991" name="TextBox 19">
              <a:extLst>
                <a:ext uri="{FF2B5EF4-FFF2-40B4-BE49-F238E27FC236}">
                  <a16:creationId xmlns:a16="http://schemas.microsoft.com/office/drawing/2014/main" id="{C80F5C92-CA2A-4B2A-AD59-08E4EA503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1020" y="5723880"/>
              <a:ext cx="1358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45nt ssRNA F @</a:t>
              </a:r>
            </a:p>
            <a:p>
              <a:pPr algn="ctr" eaLnBrk="1" hangingPunct="1"/>
              <a:r>
                <a:rPr lang="en-US" altLang="en-US" sz="1400"/>
                <a:t>100ng ISD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74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>
            <a:extLst>
              <a:ext uri="{FF2B5EF4-FFF2-40B4-BE49-F238E27FC236}">
                <a16:creationId xmlns:a16="http://schemas.microsoft.com/office/drawing/2014/main" id="{B15D6639-4844-4050-912C-FFECE55C3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1" t="20975" r="8073" b="16269"/>
          <a:stretch>
            <a:fillRect/>
          </a:stretch>
        </p:blipFill>
        <p:spPr bwMode="auto">
          <a:xfrm>
            <a:off x="461963" y="741363"/>
            <a:ext cx="8240712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2">
            <a:extLst>
              <a:ext uri="{FF2B5EF4-FFF2-40B4-BE49-F238E27FC236}">
                <a16:creationId xmlns:a16="http://schemas.microsoft.com/office/drawing/2014/main" id="{404E481F-ACBF-4086-851C-9D4980C1F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038600"/>
            <a:ext cx="736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~30nM</a:t>
            </a:r>
          </a:p>
        </p:txBody>
      </p:sp>
      <p:sp>
        <p:nvSpPr>
          <p:cNvPr id="43012" name="TextBox 3">
            <a:extLst>
              <a:ext uri="{FF2B5EF4-FFF2-40B4-BE49-F238E27FC236}">
                <a16:creationId xmlns:a16="http://schemas.microsoft.com/office/drawing/2014/main" id="{FB8AA6B8-596B-4989-8BB7-F57C1DE83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4375" y="1714500"/>
            <a:ext cx="836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~250nM</a:t>
            </a:r>
          </a:p>
        </p:txBody>
      </p:sp>
      <p:sp>
        <p:nvSpPr>
          <p:cNvPr id="43013" name="TextBox 4">
            <a:extLst>
              <a:ext uri="{FF2B5EF4-FFF2-40B4-BE49-F238E27FC236}">
                <a16:creationId xmlns:a16="http://schemas.microsoft.com/office/drawing/2014/main" id="{9D91A398-49B4-4769-B5D8-367621ECA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75" y="2038350"/>
            <a:ext cx="785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rgbClr val="FF0000"/>
                </a:solidFill>
              </a:rPr>
              <a:t>~2.5uM</a:t>
            </a:r>
          </a:p>
        </p:txBody>
      </p:sp>
      <p:sp>
        <p:nvSpPr>
          <p:cNvPr id="43014" name="TextBox 5">
            <a:extLst>
              <a:ext uri="{FF2B5EF4-FFF2-40B4-BE49-F238E27FC236}">
                <a16:creationId xmlns:a16="http://schemas.microsoft.com/office/drawing/2014/main" id="{55DFD08A-2EE0-4A82-A7AB-BC710407F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1387475"/>
            <a:ext cx="736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~25nM</a:t>
            </a:r>
          </a:p>
        </p:txBody>
      </p:sp>
      <p:sp>
        <p:nvSpPr>
          <p:cNvPr id="43015" name="TextBox 6">
            <a:extLst>
              <a:ext uri="{FF2B5EF4-FFF2-40B4-BE49-F238E27FC236}">
                <a16:creationId xmlns:a16="http://schemas.microsoft.com/office/drawing/2014/main" id="{C985591B-DC7E-48AB-A873-8D8E6FAB3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5238750"/>
            <a:ext cx="666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FF0000"/>
                </a:solidFill>
              </a:rPr>
              <a:t>~50nM</a:t>
            </a:r>
          </a:p>
        </p:txBody>
      </p:sp>
    </p:spTree>
    <p:extLst>
      <p:ext uri="{BB962C8B-B14F-4D97-AF65-F5344CB8AC3E}">
        <p14:creationId xmlns:p14="http://schemas.microsoft.com/office/powerpoint/2010/main" val="1952919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4">
            <a:extLst>
              <a:ext uri="{FF2B5EF4-FFF2-40B4-BE49-F238E27FC236}">
                <a16:creationId xmlns:a16="http://schemas.microsoft.com/office/drawing/2014/main" id="{DDD90DE0-6FCC-41FF-9C07-5D93C065FA2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295400"/>
            <a:ext cx="7680325" cy="4114800"/>
            <a:chOff x="609600" y="1295400"/>
            <a:chExt cx="7680960" cy="4114800"/>
          </a:xfrm>
        </p:grpSpPr>
        <p:pic>
          <p:nvPicPr>
            <p:cNvPr id="44038" name="Picture 1">
              <a:extLst>
                <a:ext uri="{FF2B5EF4-FFF2-40B4-BE49-F238E27FC236}">
                  <a16:creationId xmlns:a16="http://schemas.microsoft.com/office/drawing/2014/main" id="{CFFCF99D-3131-432D-A3FD-8796E4EA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4" t="25000" r="9373" b="19444"/>
            <a:stretch>
              <a:fillRect/>
            </a:stretch>
          </p:blipFill>
          <p:spPr bwMode="auto">
            <a:xfrm>
              <a:off x="609600" y="1295400"/>
              <a:ext cx="768096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9" name="TextBox 2">
              <a:extLst>
                <a:ext uri="{FF2B5EF4-FFF2-40B4-BE49-F238E27FC236}">
                  <a16:creationId xmlns:a16="http://schemas.microsoft.com/office/drawing/2014/main" id="{6A4E91CF-F768-425C-AB70-6377B0D19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308" y="2516841"/>
              <a:ext cx="13716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 </a:t>
              </a:r>
            </a:p>
          </p:txBody>
        </p:sp>
        <p:sp>
          <p:nvSpPr>
            <p:cNvPr id="44040" name="TextBox 3">
              <a:extLst>
                <a:ext uri="{FF2B5EF4-FFF2-40B4-BE49-F238E27FC236}">
                  <a16:creationId xmlns:a16="http://schemas.microsoft.com/office/drawing/2014/main" id="{B34EDB51-72F0-4E12-A9A4-8E654CC52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7092" y="3364468"/>
              <a:ext cx="13716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73D3205-3F26-47BD-B7AF-4098D5F9AC64}"/>
              </a:ext>
            </a:extLst>
          </p:cNvPr>
          <p:cNvSpPr/>
          <p:nvPr/>
        </p:nvSpPr>
        <p:spPr>
          <a:xfrm>
            <a:off x="3733800" y="2362200"/>
            <a:ext cx="457200" cy="2667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4036" name="TextBox 6">
            <a:extLst>
              <a:ext uri="{FF2B5EF4-FFF2-40B4-BE49-F238E27FC236}">
                <a16:creationId xmlns:a16="http://schemas.microsoft.com/office/drawing/2014/main" id="{9F28F21E-4CD1-452B-BB4C-7D753D8FA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017963"/>
            <a:ext cx="245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Saturated dose of ISD</a:t>
            </a:r>
          </a:p>
        </p:txBody>
      </p:sp>
      <p:sp>
        <p:nvSpPr>
          <p:cNvPr id="44037" name="TextBox 7">
            <a:extLst>
              <a:ext uri="{FF2B5EF4-FFF2-40B4-BE49-F238E27FC236}">
                <a16:creationId xmlns:a16="http://schemas.microsoft.com/office/drawing/2014/main" id="{CB638697-953A-4883-B38F-F333F84E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943600"/>
            <a:ext cx="2711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Non-competitive inhition </a:t>
            </a:r>
          </a:p>
        </p:txBody>
      </p:sp>
    </p:spTree>
    <p:extLst>
      <p:ext uri="{BB962C8B-B14F-4D97-AF65-F5344CB8AC3E}">
        <p14:creationId xmlns:p14="http://schemas.microsoft.com/office/powerpoint/2010/main" val="1477397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BA6CC482-5B36-454A-9B5E-606A57416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143000"/>
            <a:ext cx="79565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Box 2">
            <a:extLst>
              <a:ext uri="{FF2B5EF4-FFF2-40B4-BE49-F238E27FC236}">
                <a16:creationId xmlns:a16="http://schemas.microsoft.com/office/drawing/2014/main" id="{1D8CFB70-E239-4AE4-832A-6D434089B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441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RNase can significantly enhance cGAS activity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0BBF5E2-5BDC-4106-92A9-5D258BBB9881}"/>
              </a:ext>
            </a:extLst>
          </p:cNvPr>
          <p:cNvCxnSpPr/>
          <p:nvPr/>
        </p:nvCxnSpPr>
        <p:spPr>
          <a:xfrm rot="5400000" flipH="1" flipV="1">
            <a:off x="3617119" y="3021806"/>
            <a:ext cx="1423988" cy="714375"/>
          </a:xfrm>
          <a:prstGeom prst="bentConnector3">
            <a:avLst>
              <a:gd name="adj1" fmla="val 12759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5EFD8C6-ACB5-4DF5-95B2-6EF9B89EDA31}"/>
              </a:ext>
            </a:extLst>
          </p:cNvPr>
          <p:cNvCxnSpPr/>
          <p:nvPr/>
        </p:nvCxnSpPr>
        <p:spPr>
          <a:xfrm rot="5400000" flipH="1" flipV="1">
            <a:off x="5145881" y="2940844"/>
            <a:ext cx="2043113" cy="752475"/>
          </a:xfrm>
          <a:prstGeom prst="bentConnector3">
            <a:avLst>
              <a:gd name="adj1" fmla="val 1096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F3CB91-32B2-433F-B95B-B4BFE4249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938" y="1925638"/>
            <a:ext cx="102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15x folds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A8E47-1340-49A7-A106-DB43D2075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6263" y="1741488"/>
            <a:ext cx="102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23x folds</a:t>
            </a:r>
          </a:p>
        </p:txBody>
      </p:sp>
      <p:sp>
        <p:nvSpPr>
          <p:cNvPr id="9224" name="TextBox 7">
            <a:extLst>
              <a:ext uri="{FF2B5EF4-FFF2-40B4-BE49-F238E27FC236}">
                <a16:creationId xmlns:a16="http://schemas.microsoft.com/office/drawing/2014/main" id="{015AA119-1B8A-4325-B816-89041AA7D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563" y="6451600"/>
            <a:ext cx="159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Previous data</a:t>
            </a:r>
          </a:p>
        </p:txBody>
      </p:sp>
    </p:spTree>
    <p:extLst>
      <p:ext uri="{BB962C8B-B14F-4D97-AF65-F5344CB8AC3E}">
        <p14:creationId xmlns:p14="http://schemas.microsoft.com/office/powerpoint/2010/main" val="402114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>
            <a:extLst>
              <a:ext uri="{FF2B5EF4-FFF2-40B4-BE49-F238E27FC236}">
                <a16:creationId xmlns:a16="http://schemas.microsoft.com/office/drawing/2014/main" id="{53C3FC4F-CC18-4A0C-88C9-E8C859040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5211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Inhibition of cGAS by RNA can be abolished by RNase</a:t>
            </a:r>
          </a:p>
        </p:txBody>
      </p:sp>
      <p:sp>
        <p:nvSpPr>
          <p:cNvPr id="11267" name="TextBox 7">
            <a:extLst>
              <a:ext uri="{FF2B5EF4-FFF2-40B4-BE49-F238E27FC236}">
                <a16:creationId xmlns:a16="http://schemas.microsoft.com/office/drawing/2014/main" id="{68F2F8F6-1003-4D44-9F86-6A6F8011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00738"/>
            <a:ext cx="4868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In all groups, 30ng of RNA was used; RNase used here is the RNase cocktail; For all reactions, 25ng cGAS with 100ng ISD is used in 15ul reaction. </a:t>
            </a:r>
          </a:p>
        </p:txBody>
      </p:sp>
      <p:pic>
        <p:nvPicPr>
          <p:cNvPr id="11268" name="Picture 1">
            <a:extLst>
              <a:ext uri="{FF2B5EF4-FFF2-40B4-BE49-F238E27FC236}">
                <a16:creationId xmlns:a16="http://schemas.microsoft.com/office/drawing/2014/main" id="{96C40B5A-C137-454E-85CB-7B41D86DC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50" y="2133600"/>
            <a:ext cx="74390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D5C648-BCF6-4428-904A-9434F733B907}"/>
              </a:ext>
            </a:extLst>
          </p:cNvPr>
          <p:cNvSpPr/>
          <p:nvPr/>
        </p:nvSpPr>
        <p:spPr>
          <a:xfrm>
            <a:off x="3657600" y="1828800"/>
            <a:ext cx="9906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A84E93-26B9-4F57-B667-093E5A17F9F1}"/>
              </a:ext>
            </a:extLst>
          </p:cNvPr>
          <p:cNvSpPr/>
          <p:nvPr/>
        </p:nvSpPr>
        <p:spPr>
          <a:xfrm>
            <a:off x="4786313" y="1828800"/>
            <a:ext cx="1995487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A02EBC-02A2-417D-99B4-5CCEE13D5C96}"/>
              </a:ext>
            </a:extLst>
          </p:cNvPr>
          <p:cNvSpPr/>
          <p:nvPr/>
        </p:nvSpPr>
        <p:spPr>
          <a:xfrm>
            <a:off x="6819900" y="1828800"/>
            <a:ext cx="10287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26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46" grpId="0" animBg="1"/>
      <p:bldP spid="46" grpId="1" animBg="1"/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>
            <a:extLst>
              <a:ext uri="{FF2B5EF4-FFF2-40B4-BE49-F238E27FC236}">
                <a16:creationId xmlns:a16="http://schemas.microsoft.com/office/drawing/2014/main" id="{9F1DA414-D79F-45CB-8061-479673919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75438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latin typeface="Arial" panose="020B0604020202020204" pitchFamily="34" charset="0"/>
              </a:rPr>
              <a:t>Properties of putative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inhibitor (from previous work)</a:t>
            </a:r>
          </a:p>
          <a:p>
            <a:pPr eaLnBrk="1" hangingPunct="1">
              <a:defRPr/>
            </a:pP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Bind to Q and CHT column quite well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It’s very big/heavy complex (eluted in void volume on gel filtrations, major activity in P100, or in the bottom fraction of glycerol/sucrose gradient centrifugation)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Heat sensitive (95 degree, 5min would kill the activity)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 “changes” after </a:t>
            </a:r>
            <a:r>
              <a:rPr lang="en-US" altLang="zh-CN" dirty="0" err="1">
                <a:latin typeface="Arial" panose="020B0604020202020204" pitchFamily="34" charset="0"/>
              </a:rPr>
              <a:t>Benzonase</a:t>
            </a:r>
            <a:r>
              <a:rPr lang="en-US" altLang="zh-CN" dirty="0">
                <a:latin typeface="Arial" panose="020B0604020202020204" pitchFamily="34" charset="0"/>
              </a:rPr>
              <a:t> treatment (molecular weight becomes smaller but with very low recovery)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RNase treatment kills 90% of the inhibitory activity in Q_100%B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RNase treatment kills 70% of the inhibitory activity in S20, 90% of the remaining activity is in the pellet fraction.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RNase increase the activity of recombinant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and also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in L929 S20 </a:t>
            </a:r>
            <a:r>
              <a:rPr lang="en-US" altLang="zh-CN" sz="1400" dirty="0">
                <a:latin typeface="Arial" panose="020B0604020202020204" pitchFamily="34" charset="0"/>
              </a:rPr>
              <a:t>(the effect is much more significant for L929 S20, a. more RNA binds to </a:t>
            </a:r>
            <a:r>
              <a:rPr lang="en-US" altLang="zh-CN" sz="1400" dirty="0" err="1">
                <a:latin typeface="Arial" panose="020B0604020202020204" pitchFamily="34" charset="0"/>
              </a:rPr>
              <a:t>cGAS</a:t>
            </a:r>
            <a:r>
              <a:rPr lang="en-US" altLang="zh-CN" sz="1400" dirty="0">
                <a:latin typeface="Arial" panose="020B0604020202020204" pitchFamily="34" charset="0"/>
              </a:rPr>
              <a:t> in S20; b. much less </a:t>
            </a:r>
            <a:r>
              <a:rPr lang="en-US" altLang="zh-CN" sz="1400" dirty="0" err="1">
                <a:latin typeface="Arial" panose="020B0604020202020204" pitchFamily="34" charset="0"/>
              </a:rPr>
              <a:t>cGAS</a:t>
            </a:r>
            <a:r>
              <a:rPr lang="en-US" altLang="zh-CN" sz="1400" dirty="0">
                <a:latin typeface="Arial" panose="020B0604020202020204" pitchFamily="34" charset="0"/>
              </a:rPr>
              <a:t> protein in L929 S20; c. Detection method, RNase increase the response of cells to </a:t>
            </a:r>
            <a:r>
              <a:rPr lang="en-US" altLang="zh-CN" sz="1400" dirty="0" err="1">
                <a:latin typeface="Arial" panose="020B0604020202020204" pitchFamily="34" charset="0"/>
              </a:rPr>
              <a:t>cGAMP</a:t>
            </a:r>
            <a:r>
              <a:rPr lang="en-US" altLang="zh-CN" sz="1400" dirty="0">
                <a:latin typeface="Arial" panose="020B0604020202020204" pitchFamily="34" charset="0"/>
              </a:rPr>
              <a:t> delivery)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RNA extracted from 293T, L929 and THP-1 cells can potently inhibit 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</a:rPr>
              <a:t>cGAS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activity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Inhibitory effect from RNA is not heat sensitive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485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1">
            <a:extLst>
              <a:ext uri="{FF2B5EF4-FFF2-40B4-BE49-F238E27FC236}">
                <a16:creationId xmlns:a16="http://schemas.microsoft.com/office/drawing/2014/main" id="{58222C86-A9BE-47DD-8A1E-D7C31B020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8" y="2306638"/>
            <a:ext cx="5170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Sequence specificity of inhibitory ssRNA</a:t>
            </a:r>
          </a:p>
        </p:txBody>
      </p:sp>
    </p:spTree>
    <p:extLst>
      <p:ext uri="{BB962C8B-B14F-4D97-AF65-F5344CB8AC3E}">
        <p14:creationId xmlns:p14="http://schemas.microsoft.com/office/powerpoint/2010/main" val="61819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1">
            <a:extLst>
              <a:ext uri="{FF2B5EF4-FFF2-40B4-BE49-F238E27FC236}">
                <a16:creationId xmlns:a16="http://schemas.microsoft.com/office/drawing/2014/main" id="{EDF5B5E8-AB84-4C8D-824E-E68D5F21C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"/>
            <a:ext cx="815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To further confirm that the inhibitory effect in THP-1 S20 is not due to protease degradation of cGAS protein</a:t>
            </a:r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1E7ED6F2-6748-48FB-AA7F-6D73B64A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1219200"/>
            <a:ext cx="4614862" cy="537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639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FB039CD6-4775-4654-84DA-F46EFBE20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084263"/>
            <a:ext cx="4529137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>
            <a:extLst>
              <a:ext uri="{FF2B5EF4-FFF2-40B4-BE49-F238E27FC236}">
                <a16:creationId xmlns:a16="http://schemas.microsoft.com/office/drawing/2014/main" id="{2026FDA1-6830-42AA-83FB-36FE93A4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5" t="1787" b="298"/>
          <a:stretch>
            <a:fillRect/>
          </a:stretch>
        </p:blipFill>
        <p:spPr bwMode="auto">
          <a:xfrm>
            <a:off x="5972175" y="1084263"/>
            <a:ext cx="1677988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5">
            <a:extLst>
              <a:ext uri="{FF2B5EF4-FFF2-40B4-BE49-F238E27FC236}">
                <a16:creationId xmlns:a16="http://schemas.microsoft.com/office/drawing/2014/main" id="{8A4ED8FE-3B10-4972-96F3-6CDA00A42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957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>
                <a:latin typeface="Calibri" panose="020F0502020204030204" pitchFamily="34" charset="0"/>
              </a:rPr>
              <a:t>Synthetic ssRNA have potent cGAS inhibitory effect</a:t>
            </a:r>
          </a:p>
        </p:txBody>
      </p:sp>
      <p:pic>
        <p:nvPicPr>
          <p:cNvPr id="14341" name="Picture 4">
            <a:extLst>
              <a:ext uri="{FF2B5EF4-FFF2-40B4-BE49-F238E27FC236}">
                <a16:creationId xmlns:a16="http://schemas.microsoft.com/office/drawing/2014/main" id="{B8BDDD55-B44B-4619-B7AB-CF0DC343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b="343"/>
          <a:stretch>
            <a:fillRect/>
          </a:stretch>
        </p:blipFill>
        <p:spPr bwMode="auto">
          <a:xfrm>
            <a:off x="623888" y="1084263"/>
            <a:ext cx="5429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F45DCC-C86F-4C51-B953-0563FCA7D994}"/>
              </a:ext>
            </a:extLst>
          </p:cNvPr>
          <p:cNvCxnSpPr/>
          <p:nvPr/>
        </p:nvCxnSpPr>
        <p:spPr>
          <a:xfrm>
            <a:off x="7700963" y="1568450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CED88-AB76-4BBD-A279-BD8E79F1941B}"/>
              </a:ext>
            </a:extLst>
          </p:cNvPr>
          <p:cNvCxnSpPr/>
          <p:nvPr/>
        </p:nvCxnSpPr>
        <p:spPr>
          <a:xfrm>
            <a:off x="7700963" y="2482850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4" name="TextBox 9">
            <a:extLst>
              <a:ext uri="{FF2B5EF4-FFF2-40B4-BE49-F238E27FC236}">
                <a16:creationId xmlns:a16="http://schemas.microsoft.com/office/drawing/2014/main" id="{F68F019C-24D6-4E7F-BB2A-D642A50E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313" y="1246188"/>
            <a:ext cx="11826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Inorganic </a:t>
            </a:r>
          </a:p>
          <a:p>
            <a:r>
              <a:rPr lang="en-US" altLang="en-US"/>
              <a:t>phosphate</a:t>
            </a:r>
          </a:p>
        </p:txBody>
      </p:sp>
      <p:sp>
        <p:nvSpPr>
          <p:cNvPr id="14345" name="TextBox 10">
            <a:extLst>
              <a:ext uri="{FF2B5EF4-FFF2-40B4-BE49-F238E27FC236}">
                <a16:creationId xmlns:a16="http://schemas.microsoft.com/office/drawing/2014/main" id="{2B3B0FA0-896C-4107-88F1-ACED43AD3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313" y="2298700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cGAMP</a:t>
            </a:r>
          </a:p>
        </p:txBody>
      </p:sp>
      <p:sp>
        <p:nvSpPr>
          <p:cNvPr id="14346" name="Rectangle 3">
            <a:extLst>
              <a:ext uri="{FF2B5EF4-FFF2-40B4-BE49-F238E27FC236}">
                <a16:creationId xmlns:a16="http://schemas.microsoft.com/office/drawing/2014/main" id="{04E9BA72-1090-48DB-A314-C427B0B4E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5711825"/>
            <a:ext cx="82153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45nt ssRNA F: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AAACAAAAACAAAACAAACAACACAACAAACAAAACAAAAACAAA</a:t>
            </a:r>
          </a:p>
          <a:p>
            <a:r>
              <a:rPr lang="en-US" altLang="en-US"/>
              <a:t>45nt ssRNA R: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UUUGUUUUUGUUUUGUUUGUUGUGUUGUUUGUUUUGUUUUUGUUU</a:t>
            </a:r>
          </a:p>
          <a:p>
            <a:r>
              <a:rPr lang="en-US" altLang="en-US"/>
              <a:t>45bp dsRNA: annealed from 45nt ssRNA F&amp;R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16162-7DF5-494A-91B2-F7ECEA997087}"/>
              </a:ext>
            </a:extLst>
          </p:cNvPr>
          <p:cNvSpPr/>
          <p:nvPr/>
        </p:nvSpPr>
        <p:spPr>
          <a:xfrm>
            <a:off x="5497513" y="989013"/>
            <a:ext cx="2203450" cy="2619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3729A-5603-47C6-8C6C-F3912F17E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644900"/>
            <a:ext cx="3944937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92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1">
            <a:extLst>
              <a:ext uri="{FF2B5EF4-FFF2-40B4-BE49-F238E27FC236}">
                <a16:creationId xmlns:a16="http://schemas.microsoft.com/office/drawing/2014/main" id="{32EDA605-EC9F-4503-BF68-DA7C8DEAFED0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1452563"/>
            <a:ext cx="7343775" cy="2755900"/>
            <a:chOff x="1323975" y="3710734"/>
            <a:chExt cx="7343776" cy="2756203"/>
          </a:xfrm>
        </p:grpSpPr>
        <p:pic>
          <p:nvPicPr>
            <p:cNvPr id="15366" name="Picture 2">
              <a:extLst>
                <a:ext uri="{FF2B5EF4-FFF2-40B4-BE49-F238E27FC236}">
                  <a16:creationId xmlns:a16="http://schemas.microsoft.com/office/drawing/2014/main" id="{BC7F06E1-0F2C-4343-8893-D60F8E3C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" t="61533" r="1521" b="2432"/>
            <a:stretch>
              <a:fillRect/>
            </a:stretch>
          </p:blipFill>
          <p:spPr bwMode="auto">
            <a:xfrm>
              <a:off x="1323975" y="4561937"/>
              <a:ext cx="7343776" cy="190500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7" name="TextBox 3">
              <a:extLst>
                <a:ext uri="{FF2B5EF4-FFF2-40B4-BE49-F238E27FC236}">
                  <a16:creationId xmlns:a16="http://schemas.microsoft.com/office/drawing/2014/main" id="{3F601E88-0256-4782-8D11-3B0AFAC930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0442" y="4018523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5368" name="TextBox 5">
              <a:extLst>
                <a:ext uri="{FF2B5EF4-FFF2-40B4-BE49-F238E27FC236}">
                  <a16:creationId xmlns:a16="http://schemas.microsoft.com/office/drawing/2014/main" id="{16EE8A08-427D-4105-AD83-BA768F19B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1146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69" name="TextBox 6">
              <a:extLst>
                <a:ext uri="{FF2B5EF4-FFF2-40B4-BE49-F238E27FC236}">
                  <a16:creationId xmlns:a16="http://schemas.microsoft.com/office/drawing/2014/main" id="{A4E096D5-7012-4210-A490-A6262B498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8061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0" name="TextBox 8">
              <a:extLst>
                <a:ext uri="{FF2B5EF4-FFF2-40B4-BE49-F238E27FC236}">
                  <a16:creationId xmlns:a16="http://schemas.microsoft.com/office/drawing/2014/main" id="{0B356313-EBBE-4A39-AD34-950EA8A05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4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25nt ssDNA F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EB8A60-30F5-4232-A3C0-E36FC2B50570}"/>
                </a:ext>
              </a:extLst>
            </p:cNvPr>
            <p:cNvCxnSpPr/>
            <p:nvPr/>
          </p:nvCxnSpPr>
          <p:spPr bwMode="auto">
            <a:xfrm>
              <a:off x="32035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2" name="TextBox 5">
              <a:extLst>
                <a:ext uri="{FF2B5EF4-FFF2-40B4-BE49-F238E27FC236}">
                  <a16:creationId xmlns:a16="http://schemas.microsoft.com/office/drawing/2014/main" id="{CC1618B6-057E-4370-8BC3-F4C3F7246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5624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73" name="TextBox 6">
              <a:extLst>
                <a:ext uri="{FF2B5EF4-FFF2-40B4-BE49-F238E27FC236}">
                  <a16:creationId xmlns:a16="http://schemas.microsoft.com/office/drawing/2014/main" id="{C8687E43-C8C4-464C-81B3-DC4170048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2539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4" name="TextBox 8">
              <a:extLst>
                <a:ext uri="{FF2B5EF4-FFF2-40B4-BE49-F238E27FC236}">
                  <a16:creationId xmlns:a16="http://schemas.microsoft.com/office/drawing/2014/main" id="{3C426154-28E0-483A-9882-EF7DB35651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12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25nt ssDNA R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9AB777-E6B9-40F5-BEF5-A3043E3B979D}"/>
                </a:ext>
              </a:extLst>
            </p:cNvPr>
            <p:cNvCxnSpPr/>
            <p:nvPr/>
          </p:nvCxnSpPr>
          <p:spPr bwMode="auto">
            <a:xfrm>
              <a:off x="46513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6" name="TextBox 5">
              <a:extLst>
                <a:ext uri="{FF2B5EF4-FFF2-40B4-BE49-F238E27FC236}">
                  <a16:creationId xmlns:a16="http://schemas.microsoft.com/office/drawing/2014/main" id="{4A500B48-764A-4DFF-9683-A407DC713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9461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77" name="TextBox 6">
              <a:extLst>
                <a:ext uri="{FF2B5EF4-FFF2-40B4-BE49-F238E27FC236}">
                  <a16:creationId xmlns:a16="http://schemas.microsoft.com/office/drawing/2014/main" id="{C80B25A3-71C5-48B7-AFB8-0EFB722BF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6376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8" name="TextBox 8">
              <a:extLst>
                <a:ext uri="{FF2B5EF4-FFF2-40B4-BE49-F238E27FC236}">
                  <a16:creationId xmlns:a16="http://schemas.microsoft.com/office/drawing/2014/main" id="{5D3071F2-96FC-488C-B104-8C48AA0C2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49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ssDNA F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884A05-91C3-4704-B9DB-705A34CDF3FE}"/>
                </a:ext>
              </a:extLst>
            </p:cNvPr>
            <p:cNvCxnSpPr/>
            <p:nvPr/>
          </p:nvCxnSpPr>
          <p:spPr bwMode="auto">
            <a:xfrm>
              <a:off x="60356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80" name="TextBox 5">
              <a:extLst>
                <a:ext uri="{FF2B5EF4-FFF2-40B4-BE49-F238E27FC236}">
                  <a16:creationId xmlns:a16="http://schemas.microsoft.com/office/drawing/2014/main" id="{E33C23DB-55B5-4771-AC97-DEBE4FE393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3939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81" name="TextBox 6">
              <a:extLst>
                <a:ext uri="{FF2B5EF4-FFF2-40B4-BE49-F238E27FC236}">
                  <a16:creationId xmlns:a16="http://schemas.microsoft.com/office/drawing/2014/main" id="{D6035E15-EA81-4D4E-9516-216AD7E14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80854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82" name="TextBox 8">
              <a:extLst>
                <a:ext uri="{FF2B5EF4-FFF2-40B4-BE49-F238E27FC236}">
                  <a16:creationId xmlns:a16="http://schemas.microsoft.com/office/drawing/2014/main" id="{A1EC6036-5652-4DEA-AD3D-BD1CCA0F7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27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ssDNA R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CBF6AEB-8887-4486-86B3-2973CC22F714}"/>
                </a:ext>
              </a:extLst>
            </p:cNvPr>
            <p:cNvCxnSpPr/>
            <p:nvPr/>
          </p:nvCxnSpPr>
          <p:spPr bwMode="auto">
            <a:xfrm>
              <a:off x="74834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84" name="TextBox 5">
              <a:extLst>
                <a:ext uri="{FF2B5EF4-FFF2-40B4-BE49-F238E27FC236}">
                  <a16:creationId xmlns:a16="http://schemas.microsoft.com/office/drawing/2014/main" id="{6EEB6DE1-3B42-467F-A426-B2BCF9DE3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222711" y="4057112"/>
              <a:ext cx="9476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45nt ssRNA 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30ng</a:t>
              </a:r>
            </a:p>
          </p:txBody>
        </p:sp>
      </p:grpSp>
      <p:sp>
        <p:nvSpPr>
          <p:cNvPr id="15363" name="TextBox 21">
            <a:extLst>
              <a:ext uri="{FF2B5EF4-FFF2-40B4-BE49-F238E27FC236}">
                <a16:creationId xmlns:a16="http://schemas.microsoft.com/office/drawing/2014/main" id="{7BFD56D2-4192-4A2B-89AD-5EE18EC46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475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Synthetic ssDNAs do NOT inhibit cGAS activity</a:t>
            </a:r>
          </a:p>
        </p:txBody>
      </p:sp>
      <p:sp>
        <p:nvSpPr>
          <p:cNvPr id="15364" name="Rectangle 22">
            <a:extLst>
              <a:ext uri="{FF2B5EF4-FFF2-40B4-BE49-F238E27FC236}">
                <a16:creationId xmlns:a16="http://schemas.microsoft.com/office/drawing/2014/main" id="{5B20C370-36F5-4933-B039-C9FBFF908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3" y="4290203"/>
            <a:ext cx="82153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25nt </a:t>
            </a:r>
            <a:r>
              <a:rPr lang="en-US" altLang="en-US" sz="1800" dirty="0" err="1">
                <a:latin typeface="Arial" panose="020B0604020202020204" pitchFamily="34" charset="0"/>
              </a:rPr>
              <a:t>ssDNA</a:t>
            </a:r>
            <a:r>
              <a:rPr lang="en-US" altLang="en-US" sz="1800" dirty="0">
                <a:latin typeface="Arial" panose="020B0604020202020204" pitchFamily="34" charset="0"/>
              </a:rPr>
              <a:t> F: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25nt </a:t>
            </a:r>
            <a:r>
              <a:rPr lang="en-US" altLang="en-US" sz="1800" dirty="0" err="1">
                <a:latin typeface="Arial" panose="020B0604020202020204" pitchFamily="34" charset="0"/>
              </a:rPr>
              <a:t>ssDNA</a:t>
            </a:r>
            <a:r>
              <a:rPr lang="en-US" altLang="en-US" sz="1800" dirty="0">
                <a:latin typeface="Arial" panose="020B0604020202020204" pitchFamily="34" charset="0"/>
              </a:rPr>
              <a:t> R: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TTTGTTTTTGTTTTGTTTGTTGTGT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45nt </a:t>
            </a:r>
            <a:r>
              <a:rPr lang="en-US" altLang="en-US" sz="1800" dirty="0" err="1">
                <a:latin typeface="Arial" panose="020B0604020202020204" pitchFamily="34" charset="0"/>
              </a:rPr>
              <a:t>ssDNA</a:t>
            </a:r>
            <a:r>
              <a:rPr lang="en-US" altLang="en-US" sz="1800" dirty="0">
                <a:latin typeface="Arial" panose="020B0604020202020204" pitchFamily="34" charset="0"/>
              </a:rPr>
              <a:t> F: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AAACAAAAACAAAACAAACAACACAACAAACAAAACAAAAACAAA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45nt </a:t>
            </a:r>
            <a:r>
              <a:rPr lang="en-US" altLang="en-US" sz="1800" dirty="0" err="1">
                <a:latin typeface="Arial" panose="020B0604020202020204" pitchFamily="34" charset="0"/>
              </a:rPr>
              <a:t>ssDNA</a:t>
            </a:r>
            <a:r>
              <a:rPr lang="en-US" altLang="en-US" sz="1800" dirty="0">
                <a:latin typeface="Arial" panose="020B0604020202020204" pitchFamily="34" charset="0"/>
              </a:rPr>
              <a:t> R: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TTTGTTTTTGTTTTGTTTGTTGTGTTGTTTGTTTTGTTTTTGTTT</a:t>
            </a:r>
          </a:p>
        </p:txBody>
      </p:sp>
      <p:sp>
        <p:nvSpPr>
          <p:cNvPr id="15365" name="TextBox 23">
            <a:extLst>
              <a:ext uri="{FF2B5EF4-FFF2-40B4-BE49-F238E27FC236}">
                <a16:creationId xmlns:a16="http://schemas.microsoft.com/office/drawing/2014/main" id="{04D59DC0-016D-47A8-8C33-E988EDF93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113" y="155575"/>
            <a:ext cx="1531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@24ng hcGAS w/ 100ng ISD</a:t>
            </a:r>
          </a:p>
        </p:txBody>
      </p:sp>
    </p:spTree>
    <p:extLst>
      <p:ext uri="{BB962C8B-B14F-4D97-AF65-F5344CB8AC3E}">
        <p14:creationId xmlns:p14="http://schemas.microsoft.com/office/powerpoint/2010/main" val="2979483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46">
            <a:extLst>
              <a:ext uri="{FF2B5EF4-FFF2-40B4-BE49-F238E27FC236}">
                <a16:creationId xmlns:a16="http://schemas.microsoft.com/office/drawing/2014/main" id="{9C5C840D-4DB0-4051-AA3E-BC1E3C5C15FE}"/>
              </a:ext>
            </a:extLst>
          </p:cNvPr>
          <p:cNvGrpSpPr>
            <a:grpSpLocks/>
          </p:cNvGrpSpPr>
          <p:nvPr/>
        </p:nvGrpSpPr>
        <p:grpSpPr bwMode="auto">
          <a:xfrm>
            <a:off x="398463" y="1192213"/>
            <a:ext cx="8183562" cy="1890712"/>
            <a:chOff x="398248" y="1192811"/>
            <a:chExt cx="8183661" cy="1889582"/>
          </a:xfrm>
        </p:grpSpPr>
        <p:pic>
          <p:nvPicPr>
            <p:cNvPr id="16392" name="Picture 1">
              <a:extLst>
                <a:ext uri="{FF2B5EF4-FFF2-40B4-BE49-F238E27FC236}">
                  <a16:creationId xmlns:a16="http://schemas.microsoft.com/office/drawing/2014/main" id="{61418CE8-83C9-4AFB-A3F6-B18CB9E6D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248" y="1893673"/>
              <a:ext cx="4767801" cy="118872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3" name="Picture 3">
              <a:extLst>
                <a:ext uri="{FF2B5EF4-FFF2-40B4-BE49-F238E27FC236}">
                  <a16:creationId xmlns:a16="http://schemas.microsoft.com/office/drawing/2014/main" id="{3E5F9A6F-CF89-4A81-9F09-09C350BA8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5404" y="1893673"/>
              <a:ext cx="3346505" cy="118872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94" name="TextBox 5">
              <a:extLst>
                <a:ext uri="{FF2B5EF4-FFF2-40B4-BE49-F238E27FC236}">
                  <a16:creationId xmlns:a16="http://schemas.microsoft.com/office/drawing/2014/main" id="{0EE33B6B-183E-4D5C-9310-62D728908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576" y="1478174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6395" name="TextBox 6">
              <a:extLst>
                <a:ext uri="{FF2B5EF4-FFF2-40B4-BE49-F238E27FC236}">
                  <a16:creationId xmlns:a16="http://schemas.microsoft.com/office/drawing/2014/main" id="{4293E2ED-C8DA-410F-B631-875F28922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248" y="1524341"/>
              <a:ext cx="4379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16396" name="TextBox 7">
              <a:extLst>
                <a:ext uri="{FF2B5EF4-FFF2-40B4-BE49-F238E27FC236}">
                  <a16:creationId xmlns:a16="http://schemas.microsoft.com/office/drawing/2014/main" id="{69F67642-DDDA-425E-B6A8-66BCAC5D0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1481381" y="1608600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397" name="TextBox 8">
              <a:extLst>
                <a:ext uri="{FF2B5EF4-FFF2-40B4-BE49-F238E27FC236}">
                  <a16:creationId xmlns:a16="http://schemas.microsoft.com/office/drawing/2014/main" id="{DDF53919-F616-480A-9B31-24803E081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1975134" y="1608600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398" name="TextBox 8">
              <a:extLst>
                <a:ext uri="{FF2B5EF4-FFF2-40B4-BE49-F238E27FC236}">
                  <a16:creationId xmlns:a16="http://schemas.microsoft.com/office/drawing/2014/main" id="{0E0C65C9-8F10-4BE0-A29E-206852F8C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9681" y="1196939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23S E.coli Ribosome RNA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(2900nt)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5A70F3-E39F-4307-939B-06685464E142}"/>
                </a:ext>
              </a:extLst>
            </p:cNvPr>
            <p:cNvCxnSpPr/>
            <p:nvPr/>
          </p:nvCxnSpPr>
          <p:spPr bwMode="auto">
            <a:xfrm>
              <a:off x="1460298" y="1565650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00" name="TextBox 5">
              <a:extLst>
                <a:ext uri="{FF2B5EF4-FFF2-40B4-BE49-F238E27FC236}">
                  <a16:creationId xmlns:a16="http://schemas.microsoft.com/office/drawing/2014/main" id="{9773B73B-B194-4FD3-93E8-B3DB840F2B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392428" y="1608600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01" name="TextBox 6">
              <a:extLst>
                <a:ext uri="{FF2B5EF4-FFF2-40B4-BE49-F238E27FC236}">
                  <a16:creationId xmlns:a16="http://schemas.microsoft.com/office/drawing/2014/main" id="{E676F50C-7FC1-4FB5-AEEA-810F9E8FB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886181" y="1608600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02" name="TextBox 17">
              <a:extLst>
                <a:ext uri="{FF2B5EF4-FFF2-40B4-BE49-F238E27FC236}">
                  <a16:creationId xmlns:a16="http://schemas.microsoft.com/office/drawing/2014/main" id="{22C045C8-E6A9-442E-8C8C-8482CDB66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429627" y="1604478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03" name="TextBox 18">
              <a:extLst>
                <a:ext uri="{FF2B5EF4-FFF2-40B4-BE49-F238E27FC236}">
                  <a16:creationId xmlns:a16="http://schemas.microsoft.com/office/drawing/2014/main" id="{2D7F589F-3E3B-4569-B758-E1DA0B9EF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923380" y="1604478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04" name="TextBox 8">
              <a:extLst>
                <a:ext uri="{FF2B5EF4-FFF2-40B4-BE49-F238E27FC236}">
                  <a16:creationId xmlns:a16="http://schemas.microsoft.com/office/drawing/2014/main" id="{8434A2B3-FC0A-47E3-A0CD-53A9DC26A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7927" y="1192817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16S E.coli Ribosome RNA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(1500nt)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BB121D-DC1D-48D3-985F-C2A92DDEADB0}"/>
                </a:ext>
              </a:extLst>
            </p:cNvPr>
            <p:cNvCxnSpPr/>
            <p:nvPr/>
          </p:nvCxnSpPr>
          <p:spPr bwMode="auto">
            <a:xfrm>
              <a:off x="3408184" y="1562477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06" name="TextBox 5">
              <a:extLst>
                <a:ext uri="{FF2B5EF4-FFF2-40B4-BE49-F238E27FC236}">
                  <a16:creationId xmlns:a16="http://schemas.microsoft.com/office/drawing/2014/main" id="{F3014238-BBD9-4CEC-93E2-010803C30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340674" y="1604478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07" name="TextBox 6">
              <a:extLst>
                <a:ext uri="{FF2B5EF4-FFF2-40B4-BE49-F238E27FC236}">
                  <a16:creationId xmlns:a16="http://schemas.microsoft.com/office/drawing/2014/main" id="{B8127B2C-235E-435D-AC91-2962272FA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834427" y="1604478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08" name="TextBox 23">
              <a:extLst>
                <a:ext uri="{FF2B5EF4-FFF2-40B4-BE49-F238E27FC236}">
                  <a16:creationId xmlns:a16="http://schemas.microsoft.com/office/drawing/2014/main" id="{1B201100-CEC2-4CDB-BBD3-AFF3B0869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811269" y="1608594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09" name="TextBox 24">
              <a:extLst>
                <a:ext uri="{FF2B5EF4-FFF2-40B4-BE49-F238E27FC236}">
                  <a16:creationId xmlns:a16="http://schemas.microsoft.com/office/drawing/2014/main" id="{A06AA82E-3198-4731-9ED0-07BE90541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305022" y="1608594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10" name="TextBox 8">
              <a:extLst>
                <a:ext uri="{FF2B5EF4-FFF2-40B4-BE49-F238E27FC236}">
                  <a16:creationId xmlns:a16="http://schemas.microsoft.com/office/drawing/2014/main" id="{A15511AE-C522-4623-9F93-A02519322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9569" y="1196933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E.coli Ribosome RNA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260221-FCA7-45AA-B3CF-8A83F41117E9}"/>
                </a:ext>
              </a:extLst>
            </p:cNvPr>
            <p:cNvCxnSpPr/>
            <p:nvPr/>
          </p:nvCxnSpPr>
          <p:spPr bwMode="auto">
            <a:xfrm>
              <a:off x="6789600" y="1565650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12" name="TextBox 5">
              <a:extLst>
                <a:ext uri="{FF2B5EF4-FFF2-40B4-BE49-F238E27FC236}">
                  <a16:creationId xmlns:a16="http://schemas.microsoft.com/office/drawing/2014/main" id="{7D68B31E-C22A-45C2-BE68-89F88017D8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722316" y="1608594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13" name="TextBox 6">
              <a:extLst>
                <a:ext uri="{FF2B5EF4-FFF2-40B4-BE49-F238E27FC236}">
                  <a16:creationId xmlns:a16="http://schemas.microsoft.com/office/drawing/2014/main" id="{27A0D2D8-4718-4612-895A-0E4430F30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8216069" y="1608594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14" name="TextBox 29">
              <a:extLst>
                <a:ext uri="{FF2B5EF4-FFF2-40B4-BE49-F238E27FC236}">
                  <a16:creationId xmlns:a16="http://schemas.microsoft.com/office/drawing/2014/main" id="{BE4B06A1-699B-464C-ADFE-91C1F471E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299621" y="1604472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15" name="TextBox 30">
              <a:extLst>
                <a:ext uri="{FF2B5EF4-FFF2-40B4-BE49-F238E27FC236}">
                  <a16:creationId xmlns:a16="http://schemas.microsoft.com/office/drawing/2014/main" id="{2512FB0E-AA19-4266-81A1-A208F28C3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793374" y="1604472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16" name="TextBox 8">
              <a:extLst>
                <a:ext uri="{FF2B5EF4-FFF2-40B4-BE49-F238E27FC236}">
                  <a16:creationId xmlns:a16="http://schemas.microsoft.com/office/drawing/2014/main" id="{4A94DD4C-2DE6-4C11-8F1F-551ECEB3A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7921" y="1192811"/>
              <a:ext cx="12134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5S E.coli Ribosome RNA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830CF4-0CBD-41FF-A666-0A7D9DD14BB8}"/>
                </a:ext>
              </a:extLst>
            </p:cNvPr>
            <p:cNvCxnSpPr/>
            <p:nvPr/>
          </p:nvCxnSpPr>
          <p:spPr bwMode="auto">
            <a:xfrm>
              <a:off x="5278282" y="1562477"/>
              <a:ext cx="12128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18" name="TextBox 5">
              <a:extLst>
                <a:ext uri="{FF2B5EF4-FFF2-40B4-BE49-F238E27FC236}">
                  <a16:creationId xmlns:a16="http://schemas.microsoft.com/office/drawing/2014/main" id="{7E12545B-927D-4323-B632-D11796F4A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210668" y="1604472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16387" name="TextBox 39">
            <a:extLst>
              <a:ext uri="{FF2B5EF4-FFF2-40B4-BE49-F238E27FC236}">
                <a16:creationId xmlns:a16="http://schemas.microsoft.com/office/drawing/2014/main" id="{9E9472AF-8A95-4DF0-AB29-07E90B690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613" y="4381500"/>
            <a:ext cx="1335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ISD: 220nM</a:t>
            </a:r>
          </a:p>
        </p:txBody>
      </p:sp>
      <p:sp>
        <p:nvSpPr>
          <p:cNvPr id="16388" name="TextBox 2">
            <a:extLst>
              <a:ext uri="{FF2B5EF4-FFF2-40B4-BE49-F238E27FC236}">
                <a16:creationId xmlns:a16="http://schemas.microsoft.com/office/drawing/2014/main" id="{4AF54B04-4DF9-4752-8983-8D338591B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3097213"/>
            <a:ext cx="5651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1.7nM</a:t>
            </a:r>
          </a:p>
        </p:txBody>
      </p:sp>
      <p:sp>
        <p:nvSpPr>
          <p:cNvPr id="16389" name="TextBox 47">
            <a:extLst>
              <a:ext uri="{FF2B5EF4-FFF2-40B4-BE49-F238E27FC236}">
                <a16:creationId xmlns:a16="http://schemas.microsoft.com/office/drawing/2014/main" id="{9D312E80-EE09-4109-A471-1F052FFDE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463" y="3089275"/>
            <a:ext cx="565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0.9nM</a:t>
            </a:r>
          </a:p>
        </p:txBody>
      </p:sp>
      <p:sp>
        <p:nvSpPr>
          <p:cNvPr id="16390" name="TextBox 48">
            <a:extLst>
              <a:ext uri="{FF2B5EF4-FFF2-40B4-BE49-F238E27FC236}">
                <a16:creationId xmlns:a16="http://schemas.microsoft.com/office/drawing/2014/main" id="{39BD6CD5-753F-4A43-8892-184DD8871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173038"/>
            <a:ext cx="418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Both 16S and 23S E.coli rRNA inhibits cGAS</a:t>
            </a:r>
          </a:p>
        </p:txBody>
      </p:sp>
      <p:pic>
        <p:nvPicPr>
          <p:cNvPr id="16391" name="Picture 13">
            <a:extLst>
              <a:ext uri="{FF2B5EF4-FFF2-40B4-BE49-F238E27FC236}">
                <a16:creationId xmlns:a16="http://schemas.microsoft.com/office/drawing/2014/main" id="{81359491-24FF-46E7-8AB0-E62666DEC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3454400"/>
            <a:ext cx="194310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506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BF943EC-B82D-4488-8D3A-12AF56DB9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5"/>
          <a:stretch>
            <a:fillRect/>
          </a:stretch>
        </p:blipFill>
        <p:spPr bwMode="auto">
          <a:xfrm>
            <a:off x="188913" y="5565775"/>
            <a:ext cx="67691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28160537-2752-44D6-9584-CA8A13D7A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5100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ssRNA inhibits cGAS in sequence dependent manner</a:t>
            </a:r>
          </a:p>
        </p:txBody>
      </p:sp>
      <p:sp>
        <p:nvSpPr>
          <p:cNvPr id="17412" name="TextBox 1">
            <a:extLst>
              <a:ext uri="{FF2B5EF4-FFF2-40B4-BE49-F238E27FC236}">
                <a16:creationId xmlns:a16="http://schemas.microsoft.com/office/drawing/2014/main" id="{D5E82167-842F-47C4-9770-925945708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5616575"/>
            <a:ext cx="12096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Changing U-&gt;A</a:t>
            </a:r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77602B67-5E56-498B-A45F-72A842D8A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838" y="5851525"/>
            <a:ext cx="1216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Changing G-&gt;C</a:t>
            </a:r>
          </a:p>
        </p:txBody>
      </p:sp>
      <p:pic>
        <p:nvPicPr>
          <p:cNvPr id="17414" name="Picture 1">
            <a:extLst>
              <a:ext uri="{FF2B5EF4-FFF2-40B4-BE49-F238E27FC236}">
                <a16:creationId xmlns:a16="http://schemas.microsoft.com/office/drawing/2014/main" id="{099F5A67-50A6-4981-9B30-DA2674D2B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12800"/>
            <a:ext cx="42672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A99BE2-F8CD-4DB5-8050-61C3C35AB203}"/>
              </a:ext>
            </a:extLst>
          </p:cNvPr>
          <p:cNvSpPr/>
          <p:nvPr/>
        </p:nvSpPr>
        <p:spPr>
          <a:xfrm>
            <a:off x="2935288" y="758825"/>
            <a:ext cx="958850" cy="194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B3C28-A958-49FA-861F-2F896CD59872}"/>
              </a:ext>
            </a:extLst>
          </p:cNvPr>
          <p:cNvSpPr/>
          <p:nvPr/>
        </p:nvSpPr>
        <p:spPr>
          <a:xfrm>
            <a:off x="3894138" y="758825"/>
            <a:ext cx="876300" cy="194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7EA15-1D4F-4DAA-AD43-5EB22A80C3DE}"/>
              </a:ext>
            </a:extLst>
          </p:cNvPr>
          <p:cNvSpPr/>
          <p:nvPr/>
        </p:nvSpPr>
        <p:spPr>
          <a:xfrm>
            <a:off x="2152650" y="2759075"/>
            <a:ext cx="2636838" cy="2054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CFAB3-D151-4ACB-A787-62FD0F970A06}"/>
              </a:ext>
            </a:extLst>
          </p:cNvPr>
          <p:cNvSpPr/>
          <p:nvPr/>
        </p:nvSpPr>
        <p:spPr>
          <a:xfrm>
            <a:off x="173038" y="5616575"/>
            <a:ext cx="7870825" cy="23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FB48A0-3E2C-4FFC-A2BC-CE8A986FBFF6}"/>
              </a:ext>
            </a:extLst>
          </p:cNvPr>
          <p:cNvSpPr/>
          <p:nvPr/>
        </p:nvSpPr>
        <p:spPr>
          <a:xfrm>
            <a:off x="173038" y="5851525"/>
            <a:ext cx="7870825" cy="233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B176B-6A3B-4441-91E2-00855892C588}"/>
              </a:ext>
            </a:extLst>
          </p:cNvPr>
          <p:cNvSpPr/>
          <p:nvPr/>
        </p:nvSpPr>
        <p:spPr>
          <a:xfrm>
            <a:off x="165100" y="6092825"/>
            <a:ext cx="7870825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421" name="Picture 4">
            <a:extLst>
              <a:ext uri="{FF2B5EF4-FFF2-40B4-BE49-F238E27FC236}">
                <a16:creationId xmlns:a16="http://schemas.microsoft.com/office/drawing/2014/main" id="{0DE5F61F-21E1-4E8C-94C1-867488EFE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070475"/>
            <a:ext cx="87360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14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>
            <a:extLst>
              <a:ext uri="{FF2B5EF4-FFF2-40B4-BE49-F238E27FC236}">
                <a16:creationId xmlns:a16="http://schemas.microsoft.com/office/drawing/2014/main" id="{A265FB0A-E73C-4AFF-9ED1-85402FF08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1090613"/>
            <a:ext cx="5116512" cy="3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>
            <a:extLst>
              <a:ext uri="{FF2B5EF4-FFF2-40B4-BE49-F238E27FC236}">
                <a16:creationId xmlns:a16="http://schemas.microsoft.com/office/drawing/2014/main" id="{56E62308-67DC-49E2-B96B-FB4368984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4635500"/>
            <a:ext cx="7672387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5">
            <a:extLst>
              <a:ext uri="{FF2B5EF4-FFF2-40B4-BE49-F238E27FC236}">
                <a16:creationId xmlns:a16="http://schemas.microsoft.com/office/drawing/2014/main" id="{D2BE4637-431F-4C40-BEDD-031656C06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832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Shorter version of ssRNA R does NOT inhibit cGAS</a:t>
            </a:r>
          </a:p>
        </p:txBody>
      </p:sp>
    </p:spTree>
    <p:extLst>
      <p:ext uri="{BB962C8B-B14F-4D97-AF65-F5344CB8AC3E}">
        <p14:creationId xmlns:p14="http://schemas.microsoft.com/office/powerpoint/2010/main" val="175077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1">
            <a:extLst>
              <a:ext uri="{FF2B5EF4-FFF2-40B4-BE49-F238E27FC236}">
                <a16:creationId xmlns:a16="http://schemas.microsoft.com/office/drawing/2014/main" id="{F12F2CDF-5D67-48A4-90A7-A6D44102EC93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1452563"/>
            <a:ext cx="7343775" cy="2755900"/>
            <a:chOff x="1323975" y="3710734"/>
            <a:chExt cx="7343776" cy="2756203"/>
          </a:xfrm>
        </p:grpSpPr>
        <p:pic>
          <p:nvPicPr>
            <p:cNvPr id="34841" name="Picture 2">
              <a:extLst>
                <a:ext uri="{FF2B5EF4-FFF2-40B4-BE49-F238E27FC236}">
                  <a16:creationId xmlns:a16="http://schemas.microsoft.com/office/drawing/2014/main" id="{6343C3EC-ADB2-4852-AEE9-5777DEE93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" t="61533" r="1521" b="2432"/>
            <a:stretch>
              <a:fillRect/>
            </a:stretch>
          </p:blipFill>
          <p:spPr bwMode="auto">
            <a:xfrm>
              <a:off x="1323975" y="4561937"/>
              <a:ext cx="7343776" cy="190500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842" name="TextBox 3">
              <a:extLst>
                <a:ext uri="{FF2B5EF4-FFF2-40B4-BE49-F238E27FC236}">
                  <a16:creationId xmlns:a16="http://schemas.microsoft.com/office/drawing/2014/main" id="{53C31920-6A22-4B76-84CA-4E8C59A69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0442" y="4018523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34843" name="TextBox 5">
              <a:extLst>
                <a:ext uri="{FF2B5EF4-FFF2-40B4-BE49-F238E27FC236}">
                  <a16:creationId xmlns:a16="http://schemas.microsoft.com/office/drawing/2014/main" id="{0F4023B8-610A-4B4B-A80C-0CF08D9CF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1146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34844" name="TextBox 6">
              <a:extLst>
                <a:ext uri="{FF2B5EF4-FFF2-40B4-BE49-F238E27FC236}">
                  <a16:creationId xmlns:a16="http://schemas.microsoft.com/office/drawing/2014/main" id="{DBC818A7-8632-4A9E-A3F7-8A3DD2DEF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8061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34845" name="TextBox 8">
              <a:extLst>
                <a:ext uri="{FF2B5EF4-FFF2-40B4-BE49-F238E27FC236}">
                  <a16:creationId xmlns:a16="http://schemas.microsoft.com/office/drawing/2014/main" id="{40261E5E-C03A-41A2-B812-4E66E596E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4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35nt ssRNA R_1(ng)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46B48B-9261-4887-A570-1A1867C59A4F}"/>
                </a:ext>
              </a:extLst>
            </p:cNvPr>
            <p:cNvCxnSpPr/>
            <p:nvPr/>
          </p:nvCxnSpPr>
          <p:spPr bwMode="auto">
            <a:xfrm>
              <a:off x="32035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7" name="TextBox 5">
              <a:extLst>
                <a:ext uri="{FF2B5EF4-FFF2-40B4-BE49-F238E27FC236}">
                  <a16:creationId xmlns:a16="http://schemas.microsoft.com/office/drawing/2014/main" id="{8B788CB8-712D-49BC-A53E-AD9664B69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5624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34848" name="TextBox 6">
              <a:extLst>
                <a:ext uri="{FF2B5EF4-FFF2-40B4-BE49-F238E27FC236}">
                  <a16:creationId xmlns:a16="http://schemas.microsoft.com/office/drawing/2014/main" id="{5F3F52EE-FCAF-4611-A7F6-8A2730404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2539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34849" name="TextBox 8">
              <a:extLst>
                <a:ext uri="{FF2B5EF4-FFF2-40B4-BE49-F238E27FC236}">
                  <a16:creationId xmlns:a16="http://schemas.microsoft.com/office/drawing/2014/main" id="{8CE93CD4-9B28-4C41-A3FE-BE1378B66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12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35nt ssRNA R_2(ng)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A9DE38-6EBF-4122-8B7A-11D4C557A3BB}"/>
                </a:ext>
              </a:extLst>
            </p:cNvPr>
            <p:cNvCxnSpPr/>
            <p:nvPr/>
          </p:nvCxnSpPr>
          <p:spPr bwMode="auto">
            <a:xfrm>
              <a:off x="46513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51" name="TextBox 5">
              <a:extLst>
                <a:ext uri="{FF2B5EF4-FFF2-40B4-BE49-F238E27FC236}">
                  <a16:creationId xmlns:a16="http://schemas.microsoft.com/office/drawing/2014/main" id="{2613BFF4-93F0-4E6F-8BE9-74908D752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9461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34852" name="TextBox 6">
              <a:extLst>
                <a:ext uri="{FF2B5EF4-FFF2-40B4-BE49-F238E27FC236}">
                  <a16:creationId xmlns:a16="http://schemas.microsoft.com/office/drawing/2014/main" id="{A2C1B81E-9123-4438-A6CA-71C021E1F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6376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34853" name="TextBox 8">
              <a:extLst>
                <a:ext uri="{FF2B5EF4-FFF2-40B4-BE49-F238E27FC236}">
                  <a16:creationId xmlns:a16="http://schemas.microsoft.com/office/drawing/2014/main" id="{BA9A9860-868A-4968-A554-126E01031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49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35nt ssRNA R_3(ng)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33B945-F4CA-4B34-B0AE-730C654F2DA3}"/>
                </a:ext>
              </a:extLst>
            </p:cNvPr>
            <p:cNvCxnSpPr/>
            <p:nvPr/>
          </p:nvCxnSpPr>
          <p:spPr bwMode="auto">
            <a:xfrm>
              <a:off x="60356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55" name="TextBox 5">
              <a:extLst>
                <a:ext uri="{FF2B5EF4-FFF2-40B4-BE49-F238E27FC236}">
                  <a16:creationId xmlns:a16="http://schemas.microsoft.com/office/drawing/2014/main" id="{617C2DB7-FB13-4264-9C17-0B7059782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3939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34856" name="TextBox 6">
              <a:extLst>
                <a:ext uri="{FF2B5EF4-FFF2-40B4-BE49-F238E27FC236}">
                  <a16:creationId xmlns:a16="http://schemas.microsoft.com/office/drawing/2014/main" id="{92AE29B9-29DD-41EE-98D4-0B5729CDB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80854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34857" name="TextBox 8">
              <a:extLst>
                <a:ext uri="{FF2B5EF4-FFF2-40B4-BE49-F238E27FC236}">
                  <a16:creationId xmlns:a16="http://schemas.microsoft.com/office/drawing/2014/main" id="{366E0F1B-29E2-4822-A996-97FB668BC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2751" y="3710734"/>
              <a:ext cx="955062" cy="430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35nt ssRNA R_4(ng)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FC2060-0464-4402-AEDB-A2259DD1A82C}"/>
                </a:ext>
              </a:extLst>
            </p:cNvPr>
            <p:cNvCxnSpPr/>
            <p:nvPr/>
          </p:nvCxnSpPr>
          <p:spPr bwMode="auto">
            <a:xfrm>
              <a:off x="74834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59" name="TextBox 5">
              <a:extLst>
                <a:ext uri="{FF2B5EF4-FFF2-40B4-BE49-F238E27FC236}">
                  <a16:creationId xmlns:a16="http://schemas.microsoft.com/office/drawing/2014/main" id="{873BD8F0-B464-43CC-977D-35311C3C2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222711" y="4057112"/>
              <a:ext cx="9476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45nt ssRNA 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30ng</a:t>
              </a:r>
            </a:p>
          </p:txBody>
        </p:sp>
      </p:grpSp>
      <p:sp>
        <p:nvSpPr>
          <p:cNvPr id="34819" name="TextBox 23">
            <a:extLst>
              <a:ext uri="{FF2B5EF4-FFF2-40B4-BE49-F238E27FC236}">
                <a16:creationId xmlns:a16="http://schemas.microsoft.com/office/drawing/2014/main" id="{0BBDD803-2DC4-469F-88E9-4F54CBCCC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063" y="395496"/>
            <a:ext cx="1531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@24ng </a:t>
            </a:r>
            <a:r>
              <a:rPr lang="en-US" altLang="en-US" sz="1400" dirty="0" err="1">
                <a:latin typeface="Arial" panose="020B0604020202020204" pitchFamily="34" charset="0"/>
              </a:rPr>
              <a:t>hcGAS</a:t>
            </a:r>
            <a:r>
              <a:rPr lang="en-US" altLang="en-US" sz="1400" dirty="0">
                <a:latin typeface="Arial" panose="020B0604020202020204" pitchFamily="34" charset="0"/>
              </a:rPr>
              <a:t> w/ 100ng ISD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590749-29C8-414C-92C3-3B4723221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40948"/>
              </p:ext>
            </p:extLst>
          </p:nvPr>
        </p:nvGraphicFramePr>
        <p:xfrm>
          <a:off x="857250" y="4290203"/>
          <a:ext cx="81280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45nt </a:t>
                      </a:r>
                      <a:r>
                        <a:rPr lang="en-US" sz="1600" u="none" strike="noStrike" dirty="0" err="1">
                          <a:effectLst/>
                        </a:rPr>
                        <a:t>ssRNA</a:t>
                      </a:r>
                      <a:r>
                        <a:rPr lang="en-US" sz="1600" u="none" strike="noStrike" dirty="0">
                          <a:effectLst/>
                        </a:rPr>
                        <a:t> 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UUUGUUUUUGUUUUGUUUGUUGUGUUGUUUGUUUUGUUUUUGUUU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35nt </a:t>
                      </a:r>
                      <a:r>
                        <a:rPr lang="en-US" sz="1600" u="none" strike="noStrike" dirty="0" err="1">
                          <a:effectLst/>
                        </a:rPr>
                        <a:t>ssRNA</a:t>
                      </a:r>
                      <a:r>
                        <a:rPr lang="en-US" sz="1600" u="none" strike="noStrike" dirty="0">
                          <a:effectLst/>
                        </a:rPr>
                        <a:t> R_1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UUUGUUUUUGUUUUGUUUGUUGUGUUGUUUGUUUU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35nt ssRNA R_2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UUUUGUUUGUUGUGUUGUUUGUUUUGUUUUUGUUU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35nt ssRNA R_3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UUUUGUUUUGUUUGUUGUGUUGUUUGUUUUGUUUU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35nt ssRNA R_4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UUUGUUUUGUUUGUGUGUUUUGUUUGUUUUUGUUU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840" name="TextBox 5">
            <a:extLst>
              <a:ext uri="{FF2B5EF4-FFF2-40B4-BE49-F238E27FC236}">
                <a16:creationId xmlns:a16="http://schemas.microsoft.com/office/drawing/2014/main" id="{1217D8A5-C3DA-4F6D-93CF-9CBCEB39F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832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Shorter version of ssRNA R does NOT inhibit cGAS</a:t>
            </a:r>
          </a:p>
        </p:txBody>
      </p:sp>
    </p:spTree>
    <p:extLst>
      <p:ext uri="{BB962C8B-B14F-4D97-AF65-F5344CB8AC3E}">
        <p14:creationId xmlns:p14="http://schemas.microsoft.com/office/powerpoint/2010/main" val="337131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rna.informatik.uni-freiburg.de/DownloadFile.jsp?jobID=4394271&amp;toolName=LocARNA&amp;fileNameOrType=input.out/aln.png">
            <a:extLst>
              <a:ext uri="{FF2B5EF4-FFF2-40B4-BE49-F238E27FC236}">
                <a16:creationId xmlns:a16="http://schemas.microsoft.com/office/drawing/2014/main" id="{7729BF7B-49FF-4BE4-8F8A-E0027E41F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537075"/>
            <a:ext cx="3452812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7">
            <a:extLst>
              <a:ext uri="{FF2B5EF4-FFF2-40B4-BE49-F238E27FC236}">
                <a16:creationId xmlns:a16="http://schemas.microsoft.com/office/drawing/2014/main" id="{79283237-4E67-4851-85CD-DEED69E45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5946775"/>
            <a:ext cx="117633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ISD: 220nM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Oligo: 400nM</a:t>
            </a:r>
          </a:p>
        </p:txBody>
      </p:sp>
      <p:sp>
        <p:nvSpPr>
          <p:cNvPr id="19460" name="TextBox 14">
            <a:extLst>
              <a:ext uri="{FF2B5EF4-FFF2-40B4-BE49-F238E27FC236}">
                <a16:creationId xmlns:a16="http://schemas.microsoft.com/office/drawing/2014/main" id="{AC7547C9-DA92-418D-8B1C-E05A466EB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173038"/>
            <a:ext cx="5586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1800">
                <a:latin typeface="Arial" panose="020B0604020202020204" pitchFamily="34" charset="0"/>
              </a:rPr>
              <a:t>40nt ssRNA R does NOT inhibit cGAS (RNA_004)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1800">
                <a:latin typeface="Arial" panose="020B0604020202020204" pitchFamily="34" charset="0"/>
              </a:rPr>
              <a:t>E.coli 16S rRNA fragment inhibits cGAS</a:t>
            </a:r>
          </a:p>
        </p:txBody>
      </p:sp>
      <p:grpSp>
        <p:nvGrpSpPr>
          <p:cNvPr id="19461" name="Group 6">
            <a:extLst>
              <a:ext uri="{FF2B5EF4-FFF2-40B4-BE49-F238E27FC236}">
                <a16:creationId xmlns:a16="http://schemas.microsoft.com/office/drawing/2014/main" id="{75A90312-3344-4F44-AF45-1B73E92D6E86}"/>
              </a:ext>
            </a:extLst>
          </p:cNvPr>
          <p:cNvGrpSpPr>
            <a:grpSpLocks/>
          </p:cNvGrpSpPr>
          <p:nvPr/>
        </p:nvGrpSpPr>
        <p:grpSpPr bwMode="auto">
          <a:xfrm>
            <a:off x="630238" y="1752600"/>
            <a:ext cx="7507287" cy="2562225"/>
            <a:chOff x="996264" y="661016"/>
            <a:chExt cx="7507323" cy="2562811"/>
          </a:xfrm>
        </p:grpSpPr>
        <p:pic>
          <p:nvPicPr>
            <p:cNvPr id="19469" name="Picture 7">
              <a:extLst>
                <a:ext uri="{FF2B5EF4-FFF2-40B4-BE49-F238E27FC236}">
                  <a16:creationId xmlns:a16="http://schemas.microsoft.com/office/drawing/2014/main" id="{43C1EF06-410C-4035-9A9F-7FE7F0227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001"/>
            <a:stretch>
              <a:fillRect/>
            </a:stretch>
          </p:blipFill>
          <p:spPr bwMode="auto">
            <a:xfrm>
              <a:off x="996264" y="1261677"/>
              <a:ext cx="1367995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0" name="TextBox 8">
              <a:extLst>
                <a:ext uri="{FF2B5EF4-FFF2-40B4-BE49-F238E27FC236}">
                  <a16:creationId xmlns:a16="http://schemas.microsoft.com/office/drawing/2014/main" id="{2B7E50C0-50DC-44E7-B0F0-8AAA79BD8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6822" y="709417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9471" name="TextBox 9">
              <a:extLst>
                <a:ext uri="{FF2B5EF4-FFF2-40B4-BE49-F238E27FC236}">
                  <a16:creationId xmlns:a16="http://schemas.microsoft.com/office/drawing/2014/main" id="{E052AC04-619B-430A-8662-4F170041F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5113" y="795142"/>
              <a:ext cx="4379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19472" name="TextBox 8">
              <a:extLst>
                <a:ext uri="{FF2B5EF4-FFF2-40B4-BE49-F238E27FC236}">
                  <a16:creationId xmlns:a16="http://schemas.microsoft.com/office/drawing/2014/main" id="{D7637FE5-A7E5-4983-BA1A-3F6E77153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1860" y="791860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RNA_001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3" name="TextBox 8">
              <a:extLst>
                <a:ext uri="{FF2B5EF4-FFF2-40B4-BE49-F238E27FC236}">
                  <a16:creationId xmlns:a16="http://schemas.microsoft.com/office/drawing/2014/main" id="{1DB636FB-DEC2-40F3-AE48-AF92D2C29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334" y="787738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RNA_004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pic>
          <p:nvPicPr>
            <p:cNvPr id="19474" name="Picture 12">
              <a:extLst>
                <a:ext uri="{FF2B5EF4-FFF2-40B4-BE49-F238E27FC236}">
                  <a16:creationId xmlns:a16="http://schemas.microsoft.com/office/drawing/2014/main" id="{48292F92-2689-470E-9934-6E559F1F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724"/>
            <a:stretch>
              <a:fillRect/>
            </a:stretch>
          </p:blipFill>
          <p:spPr bwMode="auto">
            <a:xfrm>
              <a:off x="3947028" y="1256664"/>
              <a:ext cx="2900233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5" name="TextBox 13">
              <a:extLst>
                <a:ext uri="{FF2B5EF4-FFF2-40B4-BE49-F238E27FC236}">
                  <a16:creationId xmlns:a16="http://schemas.microsoft.com/office/drawing/2014/main" id="{AC2850BF-1680-44A6-9D98-A455D1B49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851960" y="669038"/>
              <a:ext cx="11224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E.Coli ribosome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RNA 30ng</a:t>
              </a:r>
            </a:p>
          </p:txBody>
        </p:sp>
        <p:sp>
          <p:nvSpPr>
            <p:cNvPr id="19476" name="TextBox 8">
              <a:extLst>
                <a:ext uri="{FF2B5EF4-FFF2-40B4-BE49-F238E27FC236}">
                  <a16:creationId xmlns:a16="http://schemas.microsoft.com/office/drawing/2014/main" id="{8A990C3C-251F-4362-8B81-5B29B7C06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9112" y="829899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RNA_005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7" name="TextBox 8">
              <a:extLst>
                <a:ext uri="{FF2B5EF4-FFF2-40B4-BE49-F238E27FC236}">
                  <a16:creationId xmlns:a16="http://schemas.microsoft.com/office/drawing/2014/main" id="{19009E46-EFF2-49E0-8ED7-BF4207AD5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9303" y="825777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RNA_006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8" name="TextBox 8">
              <a:extLst>
                <a:ext uri="{FF2B5EF4-FFF2-40B4-BE49-F238E27FC236}">
                  <a16:creationId xmlns:a16="http://schemas.microsoft.com/office/drawing/2014/main" id="{9B65E1A5-111C-46BE-9453-A8B39C2956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347" y="661016"/>
              <a:ext cx="52464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16S(575-619)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9" name="TextBox 8">
              <a:extLst>
                <a:ext uri="{FF2B5EF4-FFF2-40B4-BE49-F238E27FC236}">
                  <a16:creationId xmlns:a16="http://schemas.microsoft.com/office/drawing/2014/main" id="{989F75DE-E3F6-45FB-AAD4-96B8C0005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7634" y="813416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Alu_RNA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80" name="TextBox 8">
              <a:extLst>
                <a:ext uri="{FF2B5EF4-FFF2-40B4-BE49-F238E27FC236}">
                  <a16:creationId xmlns:a16="http://schemas.microsoft.com/office/drawing/2014/main" id="{C30E9012-CBD6-45A9-B948-94A79ED99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4491" y="765130"/>
              <a:ext cx="631741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ssRNA R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pic>
          <p:nvPicPr>
            <p:cNvPr id="19481" name="Picture 19">
              <a:extLst>
                <a:ext uri="{FF2B5EF4-FFF2-40B4-BE49-F238E27FC236}">
                  <a16:creationId xmlns:a16="http://schemas.microsoft.com/office/drawing/2014/main" id="{66CAD51B-98F2-4E44-B77B-A1054B976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73"/>
            <a:stretch>
              <a:fillRect/>
            </a:stretch>
          </p:blipFill>
          <p:spPr bwMode="auto">
            <a:xfrm>
              <a:off x="2434575" y="1256664"/>
              <a:ext cx="1442137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82" name="Picture 20">
              <a:extLst>
                <a:ext uri="{FF2B5EF4-FFF2-40B4-BE49-F238E27FC236}">
                  <a16:creationId xmlns:a16="http://schemas.microsoft.com/office/drawing/2014/main" id="{8485439A-5E4A-45F4-A857-780A89BAA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8"/>
            <a:stretch>
              <a:fillRect/>
            </a:stretch>
          </p:blipFill>
          <p:spPr bwMode="auto">
            <a:xfrm>
              <a:off x="6904931" y="1256664"/>
              <a:ext cx="1598656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62" name="Picture 1">
            <a:extLst>
              <a:ext uri="{FF2B5EF4-FFF2-40B4-BE49-F238E27FC236}">
                <a16:creationId xmlns:a16="http://schemas.microsoft.com/office/drawing/2014/main" id="{1A47B0BF-115B-47FD-8E7C-5E91F0673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5318125"/>
            <a:ext cx="5967413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950FD2E-524E-41D0-ADBA-6D795DCC44C0}"/>
              </a:ext>
            </a:extLst>
          </p:cNvPr>
          <p:cNvGrpSpPr>
            <a:grpSpLocks/>
          </p:cNvGrpSpPr>
          <p:nvPr/>
        </p:nvGrpSpPr>
        <p:grpSpPr bwMode="auto">
          <a:xfrm>
            <a:off x="358775" y="1857375"/>
            <a:ext cx="5967413" cy="3867150"/>
            <a:chOff x="358392" y="1856704"/>
            <a:chExt cx="5968501" cy="38680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8540CF-D132-4F23-9A58-741E4AA86B77}"/>
                </a:ext>
              </a:extLst>
            </p:cNvPr>
            <p:cNvSpPr/>
            <p:nvPr/>
          </p:nvSpPr>
          <p:spPr>
            <a:xfrm>
              <a:off x="2030335" y="1856704"/>
              <a:ext cx="1511576" cy="25628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54E5E1-792B-465A-B31B-9107C2524AD2}"/>
                </a:ext>
              </a:extLst>
            </p:cNvPr>
            <p:cNvSpPr/>
            <p:nvPr/>
          </p:nvSpPr>
          <p:spPr>
            <a:xfrm>
              <a:off x="358392" y="5324637"/>
              <a:ext cx="5968501" cy="4001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335CC4-9D5A-4740-9756-466FA0F251E0}"/>
              </a:ext>
            </a:extLst>
          </p:cNvPr>
          <p:cNvGrpSpPr>
            <a:grpSpLocks/>
          </p:cNvGrpSpPr>
          <p:nvPr/>
        </p:nvGrpSpPr>
        <p:grpSpPr bwMode="auto">
          <a:xfrm>
            <a:off x="358775" y="1719263"/>
            <a:ext cx="5967413" cy="4589462"/>
            <a:chOff x="-2582317" y="1696221"/>
            <a:chExt cx="5968501" cy="459080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154C635-F343-42A4-943C-1802C54298AD}"/>
                </a:ext>
              </a:extLst>
            </p:cNvPr>
            <p:cNvSpPr/>
            <p:nvPr/>
          </p:nvSpPr>
          <p:spPr>
            <a:xfrm>
              <a:off x="2098486" y="1696221"/>
              <a:ext cx="704979" cy="27233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EF7F30-1BE4-4C45-B9D8-4CB6F5159715}"/>
                </a:ext>
              </a:extLst>
            </p:cNvPr>
            <p:cNvSpPr/>
            <p:nvPr/>
          </p:nvSpPr>
          <p:spPr>
            <a:xfrm>
              <a:off x="-2582317" y="6074235"/>
              <a:ext cx="5968501" cy="2127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833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21">
            <a:extLst>
              <a:ext uri="{FF2B5EF4-FFF2-40B4-BE49-F238E27FC236}">
                <a16:creationId xmlns:a16="http://schemas.microsoft.com/office/drawing/2014/main" id="{2559A0AF-760C-482A-8A69-65E500493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563" y="6396038"/>
            <a:ext cx="954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</p:txBody>
      </p:sp>
      <p:pic>
        <p:nvPicPr>
          <p:cNvPr id="20483" name="Picture 8">
            <a:extLst>
              <a:ext uri="{FF2B5EF4-FFF2-40B4-BE49-F238E27FC236}">
                <a16:creationId xmlns:a16="http://schemas.microsoft.com/office/drawing/2014/main" id="{592B04E7-CF96-47AE-BCE0-E074252BD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47750"/>
            <a:ext cx="51657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11">
            <a:extLst>
              <a:ext uri="{FF2B5EF4-FFF2-40B4-BE49-F238E27FC236}">
                <a16:creationId xmlns:a16="http://schemas.microsoft.com/office/drawing/2014/main" id="{6C4163F7-7291-47EF-9D65-BDF3582D4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876551"/>
            <a:ext cx="5126038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5">
            <a:extLst>
              <a:ext uri="{FF2B5EF4-FFF2-40B4-BE49-F238E27FC236}">
                <a16:creationId xmlns:a16="http://schemas.microsoft.com/office/drawing/2014/main" id="{23AED19C-7F56-4F93-9BEB-F56E515D7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6162675"/>
            <a:ext cx="56086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">
            <a:extLst>
              <a:ext uri="{FF2B5EF4-FFF2-40B4-BE49-F238E27FC236}">
                <a16:creationId xmlns:a16="http://schemas.microsoft.com/office/drawing/2014/main" id="{5D700603-08DB-4CC3-9B86-3EE2E1747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4878388"/>
            <a:ext cx="6805613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Box 7">
            <a:extLst>
              <a:ext uri="{FF2B5EF4-FFF2-40B4-BE49-F238E27FC236}">
                <a16:creationId xmlns:a16="http://schemas.microsoft.com/office/drawing/2014/main" id="{82829601-A864-4203-AE3D-859B30E14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6143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FF0000"/>
                </a:solidFill>
              </a:rPr>
              <a:t>HIV pol CDS fragment inhibits cGAS (but not fragment from SIV)</a:t>
            </a:r>
          </a:p>
        </p:txBody>
      </p:sp>
    </p:spTree>
    <p:extLst>
      <p:ext uri="{BB962C8B-B14F-4D97-AF65-F5344CB8AC3E}">
        <p14:creationId xmlns:p14="http://schemas.microsoft.com/office/powerpoint/2010/main" val="418992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n external file that holds a picture, illustration, etc.&#10;Object name is nihms510373f1.jpg">
            <a:extLst>
              <a:ext uri="{FF2B5EF4-FFF2-40B4-BE49-F238E27FC236}">
                <a16:creationId xmlns:a16="http://schemas.microsoft.com/office/drawing/2014/main" id="{DE9147B8-753E-41EA-B877-305F20B6C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2762" b="34476"/>
          <a:stretch>
            <a:fillRect/>
          </a:stretch>
        </p:blipFill>
        <p:spPr bwMode="auto">
          <a:xfrm>
            <a:off x="5486400" y="882650"/>
            <a:ext cx="26955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2" descr="An external file that holds a picture, illustration, etc.&#10;Object name is nihms510373f1.jpg">
            <a:extLst>
              <a:ext uri="{FF2B5EF4-FFF2-40B4-BE49-F238E27FC236}">
                <a16:creationId xmlns:a16="http://schemas.microsoft.com/office/drawing/2014/main" id="{38D8D17C-F71B-4A48-83F5-5BCCA0E6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b="66476"/>
          <a:stretch>
            <a:fillRect/>
          </a:stretch>
        </p:blipFill>
        <p:spPr bwMode="auto">
          <a:xfrm>
            <a:off x="2133600" y="850900"/>
            <a:ext cx="269557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1">
            <a:extLst>
              <a:ext uri="{FF2B5EF4-FFF2-40B4-BE49-F238E27FC236}">
                <a16:creationId xmlns:a16="http://schemas.microsoft.com/office/drawing/2014/main" id="{479C495D-0A31-4681-8E19-4F774E06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6140" r="1668" b="36452"/>
          <a:stretch>
            <a:fillRect/>
          </a:stretch>
        </p:blipFill>
        <p:spPr bwMode="auto">
          <a:xfrm>
            <a:off x="2133600" y="3798888"/>
            <a:ext cx="6162675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2">
            <a:extLst>
              <a:ext uri="{FF2B5EF4-FFF2-40B4-BE49-F238E27FC236}">
                <a16:creationId xmlns:a16="http://schemas.microsoft.com/office/drawing/2014/main" id="{6FD63AED-96C8-41C4-9B3A-AE9F63949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3" y="6396038"/>
            <a:ext cx="82026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50" dirty="0">
                <a:solidFill>
                  <a:srgbClr val="222222"/>
                </a:solidFill>
              </a:rPr>
              <a:t>Kaminski, John J., et al. "Synthetic </a:t>
            </a:r>
            <a:r>
              <a:rPr lang="en-US" altLang="en-US" sz="1050" dirty="0" err="1">
                <a:solidFill>
                  <a:srgbClr val="222222"/>
                </a:solidFill>
              </a:rPr>
              <a:t>oligodeoxynucleotides</a:t>
            </a:r>
            <a:r>
              <a:rPr lang="en-US" altLang="en-US" sz="1050" dirty="0">
                <a:solidFill>
                  <a:srgbClr val="222222"/>
                </a:solidFill>
              </a:rPr>
              <a:t> containing suppressive TTAGGG motifs inhibit AIM2 </a:t>
            </a:r>
            <a:r>
              <a:rPr lang="en-US" altLang="en-US" sz="1050" dirty="0" err="1">
                <a:solidFill>
                  <a:srgbClr val="222222"/>
                </a:solidFill>
              </a:rPr>
              <a:t>inflammasome</a:t>
            </a:r>
            <a:r>
              <a:rPr lang="en-US" altLang="en-US" sz="1050" dirty="0">
                <a:solidFill>
                  <a:srgbClr val="222222"/>
                </a:solidFill>
              </a:rPr>
              <a:t> activation." </a:t>
            </a:r>
            <a:r>
              <a:rPr lang="en-US" altLang="en-US" sz="1050" i="1" dirty="0">
                <a:solidFill>
                  <a:srgbClr val="222222"/>
                </a:solidFill>
              </a:rPr>
              <a:t>The Journal of Immunology</a:t>
            </a:r>
            <a:r>
              <a:rPr lang="en-US" altLang="en-US" sz="1050" dirty="0">
                <a:solidFill>
                  <a:srgbClr val="222222"/>
                </a:solidFill>
              </a:rPr>
              <a:t> 191.7 (2013): 3876-3883.</a:t>
            </a:r>
            <a:endParaRPr lang="en-US" altLang="en-US" sz="1050" dirty="0"/>
          </a:p>
        </p:txBody>
      </p:sp>
      <p:sp>
        <p:nvSpPr>
          <p:cNvPr id="21510" name="TextBox 4">
            <a:extLst>
              <a:ext uri="{FF2B5EF4-FFF2-40B4-BE49-F238E27FC236}">
                <a16:creationId xmlns:a16="http://schemas.microsoft.com/office/drawing/2014/main" id="{5A999896-DA6E-42E5-A21B-584751ED5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3600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PS-bond DNA inhibits AIM2 pathway</a:t>
            </a:r>
          </a:p>
        </p:txBody>
      </p:sp>
    </p:spTree>
    <p:extLst>
      <p:ext uri="{BB962C8B-B14F-4D97-AF65-F5344CB8AC3E}">
        <p14:creationId xmlns:p14="http://schemas.microsoft.com/office/powerpoint/2010/main" val="2313268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D7DEEC5-6A12-4D02-90DD-1C2F7686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51586"/>
              </p:ext>
            </p:extLst>
          </p:nvPr>
        </p:nvGraphicFramePr>
        <p:xfrm>
          <a:off x="762000" y="3210718"/>
          <a:ext cx="6423025" cy="11049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T*T*A*G*G*G*T*T*A*G*G*G*T*T*A*G*G*G*T*T*A*G*G*G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DNA_PS_C151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T*T*C*A*A*A*T*T*C*A*A*A*T*T*C*A*A*A*T*T*C*A*A*A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TTAGGGTTAGGGTTAGGGTTAGGG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UUAGGGUUAGGGUUAGGGUUAGGG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RNA_PO_C151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UUCAAAUUCAAAUUCAAAUUCAAA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50" name="TextBox 23">
            <a:extLst>
              <a:ext uri="{FF2B5EF4-FFF2-40B4-BE49-F238E27FC236}">
                <a16:creationId xmlns:a16="http://schemas.microsoft.com/office/drawing/2014/main" id="{57A5E32B-5CFE-4821-BB8B-048251FC1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749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 ssDNA inhibits cGAS (sequence independent) </a:t>
            </a:r>
          </a:p>
        </p:txBody>
      </p:sp>
      <p:sp>
        <p:nvSpPr>
          <p:cNvPr id="22551" name="TextBox 24">
            <a:extLst>
              <a:ext uri="{FF2B5EF4-FFF2-40B4-BE49-F238E27FC236}">
                <a16:creationId xmlns:a16="http://schemas.microsoft.com/office/drawing/2014/main" id="{F622BF21-8C9B-4947-8C23-8B2B6C102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794" y="5524501"/>
            <a:ext cx="600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120nM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E9206D-A75D-41C7-880E-3039B1340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1044575"/>
            <a:ext cx="35306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3" name="Picture 2">
            <a:extLst>
              <a:ext uri="{FF2B5EF4-FFF2-40B4-BE49-F238E27FC236}">
                <a16:creationId xmlns:a16="http://schemas.microsoft.com/office/drawing/2014/main" id="{7CAECB51-4A34-487F-84C7-62F2C1675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79500"/>
            <a:ext cx="4573588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4" name="TextBox 39">
            <a:extLst>
              <a:ext uri="{FF2B5EF4-FFF2-40B4-BE49-F238E27FC236}">
                <a16:creationId xmlns:a16="http://schemas.microsoft.com/office/drawing/2014/main" id="{02EDBA16-63B2-4E85-A85D-FFE00100E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1100" y="6019800"/>
            <a:ext cx="1335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ISD: 220nM</a:t>
            </a:r>
          </a:p>
        </p:txBody>
      </p:sp>
    </p:spTree>
    <p:extLst>
      <p:ext uri="{BB962C8B-B14F-4D97-AF65-F5344CB8AC3E}">
        <p14:creationId xmlns:p14="http://schemas.microsoft.com/office/powerpoint/2010/main" val="285177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B06781FF-ABEB-496F-9F62-518C75FC2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2977" r="15302" b="16803"/>
          <a:stretch>
            <a:fillRect/>
          </a:stretch>
        </p:blipFill>
        <p:spPr bwMode="auto">
          <a:xfrm>
            <a:off x="733425" y="343380"/>
            <a:ext cx="7808913" cy="632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1">
            <a:extLst>
              <a:ext uri="{FF2B5EF4-FFF2-40B4-BE49-F238E27FC236}">
                <a16:creationId xmlns:a16="http://schemas.microsoft.com/office/drawing/2014/main" id="{F105D99E-8564-421A-B8A0-6BA3622F0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169863"/>
            <a:ext cx="212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DNA stimulation test</a:t>
            </a:r>
          </a:p>
        </p:txBody>
      </p:sp>
    </p:spTree>
    <p:extLst>
      <p:ext uri="{BB962C8B-B14F-4D97-AF65-F5344CB8AC3E}">
        <p14:creationId xmlns:p14="http://schemas.microsoft.com/office/powerpoint/2010/main" val="730738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6">
            <a:extLst>
              <a:ext uri="{FF2B5EF4-FFF2-40B4-BE49-F238E27FC236}">
                <a16:creationId xmlns:a16="http://schemas.microsoft.com/office/drawing/2014/main" id="{265C9F80-B805-4875-8532-546FD340B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4"/>
          <a:stretch>
            <a:fillRect/>
          </a:stretch>
        </p:blipFill>
        <p:spPr bwMode="auto">
          <a:xfrm>
            <a:off x="713581" y="4654550"/>
            <a:ext cx="8281988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1">
            <a:extLst>
              <a:ext uri="{FF2B5EF4-FFF2-40B4-BE49-F238E27FC236}">
                <a16:creationId xmlns:a16="http://schemas.microsoft.com/office/drawing/2014/main" id="{9CD16612-E979-4304-A914-040CF708F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56"/>
          <a:stretch>
            <a:fillRect/>
          </a:stretch>
        </p:blipFill>
        <p:spPr bwMode="auto">
          <a:xfrm>
            <a:off x="1219200" y="2057400"/>
            <a:ext cx="5741988" cy="1962150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TextBox 2">
            <a:extLst>
              <a:ext uri="{FF2B5EF4-FFF2-40B4-BE49-F238E27FC236}">
                <a16:creationId xmlns:a16="http://schemas.microsoft.com/office/drawing/2014/main" id="{0CE9F6A7-E3EB-4B68-8F55-169FAFD2B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425" y="1504950"/>
            <a:ext cx="277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4581" name="TextBox 3">
            <a:extLst>
              <a:ext uri="{FF2B5EF4-FFF2-40B4-BE49-F238E27FC236}">
                <a16:creationId xmlns:a16="http://schemas.microsoft.com/office/drawing/2014/main" id="{236AA348-E0E5-40BA-8C1D-FC34F99BB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1590675"/>
            <a:ext cx="438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Ctl</a:t>
            </a:r>
          </a:p>
        </p:txBody>
      </p:sp>
      <p:sp>
        <p:nvSpPr>
          <p:cNvPr id="24582" name="TextBox 8">
            <a:extLst>
              <a:ext uri="{FF2B5EF4-FFF2-40B4-BE49-F238E27FC236}">
                <a16:creationId xmlns:a16="http://schemas.microsoft.com/office/drawing/2014/main" id="{AEF7D854-C8A9-41BC-B799-EB22FAB06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1435100"/>
            <a:ext cx="563563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DNA_A151_6nt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4583" name="TextBox 8">
            <a:extLst>
              <a:ext uri="{FF2B5EF4-FFF2-40B4-BE49-F238E27FC236}">
                <a16:creationId xmlns:a16="http://schemas.microsoft.com/office/drawing/2014/main" id="{9EB69EC0-1F5A-40C7-8D55-F7F46B7D3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163" y="1431925"/>
            <a:ext cx="5619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DNA_A151_12nt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4584" name="TextBox 8">
            <a:extLst>
              <a:ext uri="{FF2B5EF4-FFF2-40B4-BE49-F238E27FC236}">
                <a16:creationId xmlns:a16="http://schemas.microsoft.com/office/drawing/2014/main" id="{1B1249AC-9F2A-44A1-998A-76F161940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0" y="1431925"/>
            <a:ext cx="5619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panose="020B0604020202020204" pitchFamily="34" charset="0"/>
              </a:rPr>
              <a:t>RNA_A151_24nt</a:t>
            </a:r>
            <a:endParaRPr lang="en-US" altLang="en-US" sz="1100" b="1" dirty="0">
              <a:latin typeface="Arial" panose="020B0604020202020204" pitchFamily="34" charset="0"/>
            </a:endParaRPr>
          </a:p>
        </p:txBody>
      </p:sp>
      <p:sp>
        <p:nvSpPr>
          <p:cNvPr id="24585" name="TextBox 8">
            <a:extLst>
              <a:ext uri="{FF2B5EF4-FFF2-40B4-BE49-F238E27FC236}">
                <a16:creationId xmlns:a16="http://schemas.microsoft.com/office/drawing/2014/main" id="{9559C5E8-0FAA-4D15-8D57-FBFACC532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75" y="1098550"/>
            <a:ext cx="56356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DNA_A151_PS/PO mix_1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4586" name="TextBox 8">
            <a:extLst>
              <a:ext uri="{FF2B5EF4-FFF2-40B4-BE49-F238E27FC236}">
                <a16:creationId xmlns:a16="http://schemas.microsoft.com/office/drawing/2014/main" id="{B7E8144E-D48B-42B6-9D57-02387788D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1488" y="1093788"/>
            <a:ext cx="561975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DNA_A151_PS/PO mix_2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4587" name="TextBox 8">
            <a:extLst>
              <a:ext uri="{FF2B5EF4-FFF2-40B4-BE49-F238E27FC236}">
                <a16:creationId xmlns:a16="http://schemas.microsoft.com/office/drawing/2014/main" id="{20AC472A-AC1A-4895-8516-1D4305ECA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3" y="1431925"/>
            <a:ext cx="4826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PS_DNA_AC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4588" name="TextBox 23">
            <a:extLst>
              <a:ext uri="{FF2B5EF4-FFF2-40B4-BE49-F238E27FC236}">
                <a16:creationId xmlns:a16="http://schemas.microsoft.com/office/drawing/2014/main" id="{DC070046-634D-49C4-BEF4-7ED590C8F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5289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 bond ssDNA inhibits cGAS (sequence independent) </a:t>
            </a:r>
          </a:p>
        </p:txBody>
      </p:sp>
    </p:spTree>
    <p:extLst>
      <p:ext uri="{BB962C8B-B14F-4D97-AF65-F5344CB8AC3E}">
        <p14:creationId xmlns:p14="http://schemas.microsoft.com/office/powerpoint/2010/main" val="993680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2113" y="764381"/>
            <a:ext cx="7307262" cy="5005387"/>
            <a:chOff x="715963" y="922338"/>
            <a:chExt cx="7307262" cy="5005387"/>
          </a:xfrm>
        </p:grpSpPr>
        <p:pic>
          <p:nvPicPr>
            <p:cNvPr id="25602" name="Picture 1">
              <a:extLst>
                <a:ext uri="{FF2B5EF4-FFF2-40B4-BE49-F238E27FC236}">
                  <a16:creationId xmlns:a16="http://schemas.microsoft.com/office/drawing/2014/main" id="{A9147BE2-919B-4F36-82DE-6BCAB8432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37" t="18745" r="5527" b="13026"/>
            <a:stretch>
              <a:fillRect/>
            </a:stretch>
          </p:blipFill>
          <p:spPr bwMode="auto">
            <a:xfrm>
              <a:off x="715963" y="922338"/>
              <a:ext cx="7307262" cy="5005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5" name="TextBox 4">
              <a:extLst>
                <a:ext uri="{FF2B5EF4-FFF2-40B4-BE49-F238E27FC236}">
                  <a16:creationId xmlns:a16="http://schemas.microsoft.com/office/drawing/2014/main" id="{BFE4D251-B829-40AF-9776-927974F5B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5163" y="5429250"/>
              <a:ext cx="5032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 err="1">
                  <a:latin typeface="Arial" panose="020B0604020202020204" pitchFamily="34" charset="0"/>
                </a:rPr>
                <a:t>nM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5616" name="TextBox 5">
              <a:extLst>
                <a:ext uri="{FF2B5EF4-FFF2-40B4-BE49-F238E27FC236}">
                  <a16:creationId xmlns:a16="http://schemas.microsoft.com/office/drawing/2014/main" id="{272052B6-B302-402F-9150-83A804BAE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738" y="5432425"/>
              <a:ext cx="5032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nM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89A83A-9B65-47E4-9AF0-BAC69C8C6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39963"/>
              </p:ext>
            </p:extLst>
          </p:nvPr>
        </p:nvGraphicFramePr>
        <p:xfrm>
          <a:off x="3295650" y="4036218"/>
          <a:ext cx="4943475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PS_DNA_AC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C*C*C*A*A*A*C*C*C*A*A*A*C*C*C*A*A*A*C*C*C*A*A*A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RNA_001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UUUGUUUUUGUUUUGUUUGUUGUGUUGUUUGUUUUGUUUUUGUUU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614" name="TextBox 3">
            <a:extLst>
              <a:ext uri="{FF2B5EF4-FFF2-40B4-BE49-F238E27FC236}">
                <a16:creationId xmlns:a16="http://schemas.microsoft.com/office/drawing/2014/main" id="{89A8DE9C-00DC-4076-86B7-FDB9C720E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75" y="6345238"/>
            <a:ext cx="954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</p:txBody>
      </p:sp>
      <p:pic>
        <p:nvPicPr>
          <p:cNvPr id="25617" name="Picture 1">
            <a:extLst>
              <a:ext uri="{FF2B5EF4-FFF2-40B4-BE49-F238E27FC236}">
                <a16:creationId xmlns:a16="http://schemas.microsoft.com/office/drawing/2014/main" id="{AEA309CB-2397-4F19-8C4E-9C7DC19DDEA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059829"/>
            <a:ext cx="4048125" cy="2877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725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8200" y="1182688"/>
            <a:ext cx="7769225" cy="2417762"/>
            <a:chOff x="838200" y="1182688"/>
            <a:chExt cx="7769225" cy="2417762"/>
          </a:xfrm>
        </p:grpSpPr>
        <p:pic>
          <p:nvPicPr>
            <p:cNvPr id="26626" name="Picture 1">
              <a:extLst>
                <a:ext uri="{FF2B5EF4-FFF2-40B4-BE49-F238E27FC236}">
                  <a16:creationId xmlns:a16="http://schemas.microsoft.com/office/drawing/2014/main" id="{479D0781-1E81-4871-9610-1218A2F59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981200"/>
              <a:ext cx="7667625" cy="16192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627" name="TextBox 2">
              <a:extLst>
                <a:ext uri="{FF2B5EF4-FFF2-40B4-BE49-F238E27FC236}">
                  <a16:creationId xmlns:a16="http://schemas.microsoft.com/office/drawing/2014/main" id="{B2008F05-AAB2-405C-B855-20B1019F2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8463" y="1454150"/>
              <a:ext cx="2794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26628" name="TextBox 3">
              <a:extLst>
                <a:ext uri="{FF2B5EF4-FFF2-40B4-BE49-F238E27FC236}">
                  <a16:creationId xmlns:a16="http://schemas.microsoft.com/office/drawing/2014/main" id="{D7DDFFBB-4C85-4141-8144-47FDE237F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700" y="1539875"/>
              <a:ext cx="438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26629" name="TextBox 4">
              <a:extLst>
                <a:ext uri="{FF2B5EF4-FFF2-40B4-BE49-F238E27FC236}">
                  <a16:creationId xmlns:a16="http://schemas.microsoft.com/office/drawing/2014/main" id="{E537DD79-6FB3-4F6F-A17B-16472D217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371725" y="1647825"/>
              <a:ext cx="43973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6630" name="TextBox 5">
              <a:extLst>
                <a:ext uri="{FF2B5EF4-FFF2-40B4-BE49-F238E27FC236}">
                  <a16:creationId xmlns:a16="http://schemas.microsoft.com/office/drawing/2014/main" id="{8B29F740-B227-4332-B22E-6F6D5E61D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059113" y="1647825"/>
              <a:ext cx="4397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800</a:t>
              </a:r>
            </a:p>
          </p:txBody>
        </p:sp>
        <p:sp>
          <p:nvSpPr>
            <p:cNvPr id="26631" name="TextBox 8">
              <a:extLst>
                <a:ext uri="{FF2B5EF4-FFF2-40B4-BE49-F238E27FC236}">
                  <a16:creationId xmlns:a16="http://schemas.microsoft.com/office/drawing/2014/main" id="{CA7F973A-037C-4868-B591-099B68272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813" y="1182688"/>
              <a:ext cx="1054100" cy="43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HIV-RNA_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2-4kb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E4C4224-67C1-4444-8D2C-893F05D1E04E}"/>
                </a:ext>
              </a:extLst>
            </p:cNvPr>
            <p:cNvCxnSpPr/>
            <p:nvPr/>
          </p:nvCxnSpPr>
          <p:spPr bwMode="auto">
            <a:xfrm>
              <a:off x="2460625" y="160496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3" name="TextBox 8">
              <a:extLst>
                <a:ext uri="{FF2B5EF4-FFF2-40B4-BE49-F238E27FC236}">
                  <a16:creationId xmlns:a16="http://schemas.microsoft.com/office/drawing/2014/main" id="{9B8A1DE6-B173-4A2E-B9E2-AEB43EDB3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760788" y="1643063"/>
              <a:ext cx="43815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6634" name="TextBox 9">
              <a:extLst>
                <a:ext uri="{FF2B5EF4-FFF2-40B4-BE49-F238E27FC236}">
                  <a16:creationId xmlns:a16="http://schemas.microsoft.com/office/drawing/2014/main" id="{48B187CB-B550-47AA-B3BA-664A5EB1A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446588" y="1643063"/>
              <a:ext cx="4397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800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A914A28-87E5-46DB-AB9E-88FC4128BDF8}"/>
                </a:ext>
              </a:extLst>
            </p:cNvPr>
            <p:cNvCxnSpPr/>
            <p:nvPr/>
          </p:nvCxnSpPr>
          <p:spPr bwMode="auto">
            <a:xfrm>
              <a:off x="3848100" y="1601788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6" name="TextBox 12">
              <a:extLst>
                <a:ext uri="{FF2B5EF4-FFF2-40B4-BE49-F238E27FC236}">
                  <a16:creationId xmlns:a16="http://schemas.microsoft.com/office/drawing/2014/main" id="{E37BD3FE-4538-4083-8EFE-4FBF1FCBCD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189538" y="1647825"/>
              <a:ext cx="4397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6637" name="TextBox 13">
              <a:extLst>
                <a:ext uri="{FF2B5EF4-FFF2-40B4-BE49-F238E27FC236}">
                  <a16:creationId xmlns:a16="http://schemas.microsoft.com/office/drawing/2014/main" id="{1DD8659B-40F3-4EAF-8901-9FAF88B61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875338" y="1647825"/>
              <a:ext cx="4397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800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C571FE-9F3D-4D2D-8952-083D43D111F5}"/>
                </a:ext>
              </a:extLst>
            </p:cNvPr>
            <p:cNvCxnSpPr/>
            <p:nvPr/>
          </p:nvCxnSpPr>
          <p:spPr bwMode="auto">
            <a:xfrm>
              <a:off x="5276850" y="1604963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9" name="TextBox 16">
              <a:extLst>
                <a:ext uri="{FF2B5EF4-FFF2-40B4-BE49-F238E27FC236}">
                  <a16:creationId xmlns:a16="http://schemas.microsoft.com/office/drawing/2014/main" id="{A72C9BF6-C3C7-4D46-8EF1-C21452EC53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577013" y="1643063"/>
              <a:ext cx="4397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6640" name="TextBox 17">
              <a:extLst>
                <a:ext uri="{FF2B5EF4-FFF2-40B4-BE49-F238E27FC236}">
                  <a16:creationId xmlns:a16="http://schemas.microsoft.com/office/drawing/2014/main" id="{A15E0BAB-6762-47F8-AF3C-0AA8C3D12C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264400" y="1643063"/>
              <a:ext cx="43973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800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B7B8D3E-800C-4A59-AC84-07999EB5A1AC}"/>
                </a:ext>
              </a:extLst>
            </p:cNvPr>
            <p:cNvCxnSpPr/>
            <p:nvPr/>
          </p:nvCxnSpPr>
          <p:spPr bwMode="auto">
            <a:xfrm>
              <a:off x="6665913" y="1601788"/>
              <a:ext cx="95408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8">
              <a:extLst>
                <a:ext uri="{FF2B5EF4-FFF2-40B4-BE49-F238E27FC236}">
                  <a16:creationId xmlns:a16="http://schemas.microsoft.com/office/drawing/2014/main" id="{21046B43-60B5-4243-A18B-CE92B5C3B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800" y="1187450"/>
              <a:ext cx="10541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HIV-RNA_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4-6kb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26643" name="TextBox 8">
              <a:extLst>
                <a:ext uri="{FF2B5EF4-FFF2-40B4-BE49-F238E27FC236}">
                  <a16:creationId xmlns:a16="http://schemas.microsoft.com/office/drawing/2014/main" id="{F1E01153-C491-4D02-8DF1-2BC484884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6213" y="1187450"/>
              <a:ext cx="1055687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HIV-RNA_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6-8kb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26644" name="TextBox 8">
              <a:extLst>
                <a:ext uri="{FF2B5EF4-FFF2-40B4-BE49-F238E27FC236}">
                  <a16:creationId xmlns:a16="http://schemas.microsoft.com/office/drawing/2014/main" id="{9FA53893-2A02-4247-9E34-A6C7E4A4F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0200" y="1192213"/>
              <a:ext cx="1055688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HIV-RNA_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8-end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26645" name="TextBox 25">
              <a:extLst>
                <a:ext uri="{FF2B5EF4-FFF2-40B4-BE49-F238E27FC236}">
                  <a16:creationId xmlns:a16="http://schemas.microsoft.com/office/drawing/2014/main" id="{6545B531-5636-40F9-9BEF-560AF7167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8113" y="1309688"/>
              <a:ext cx="849312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RNA_001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400nM</a:t>
              </a:r>
            </a:p>
          </p:txBody>
        </p:sp>
      </p:grpSp>
      <p:sp>
        <p:nvSpPr>
          <p:cNvPr id="26646" name="TextBox 26">
            <a:extLst>
              <a:ext uri="{FF2B5EF4-FFF2-40B4-BE49-F238E27FC236}">
                <a16:creationId xmlns:a16="http://schemas.microsoft.com/office/drawing/2014/main" id="{531E408F-E0E4-4F0E-B3E1-B1C3B3DCF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3200" y="5897563"/>
            <a:ext cx="10890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HIV_RNA: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300ng ~ 30nM</a:t>
            </a:r>
          </a:p>
        </p:txBody>
      </p:sp>
      <p:sp>
        <p:nvSpPr>
          <p:cNvPr id="26647" name="TextBox 23">
            <a:extLst>
              <a:ext uri="{FF2B5EF4-FFF2-40B4-BE49-F238E27FC236}">
                <a16:creationId xmlns:a16="http://schemas.microsoft.com/office/drawing/2014/main" id="{654B4956-5D21-4103-8DCB-9367A86CE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6554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In vitro transcribed HIV genome RNA fragments inhibit cGAS activity</a:t>
            </a:r>
          </a:p>
        </p:txBody>
      </p:sp>
      <p:sp>
        <p:nvSpPr>
          <p:cNvPr id="26648" name="TextBox 1">
            <a:extLst>
              <a:ext uri="{FF2B5EF4-FFF2-40B4-BE49-F238E27FC236}">
                <a16:creationId xmlns:a16="http://schemas.microsoft.com/office/drawing/2014/main" id="{C06A5608-1021-4607-B64E-87FB3CD0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" y="4572000"/>
            <a:ext cx="7327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DNA templates with T7 promoter were PCR amplified from HIV vector pNL4-3-dE-EGFP </a:t>
            </a:r>
          </a:p>
        </p:txBody>
      </p:sp>
    </p:spTree>
    <p:extLst>
      <p:ext uri="{BB962C8B-B14F-4D97-AF65-F5344CB8AC3E}">
        <p14:creationId xmlns:p14="http://schemas.microsoft.com/office/powerpoint/2010/main" val="3208856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0400" y="1758950"/>
            <a:ext cx="7245350" cy="2517775"/>
            <a:chOff x="660400" y="1758950"/>
            <a:chExt cx="7245350" cy="2517775"/>
          </a:xfrm>
        </p:grpSpPr>
        <p:pic>
          <p:nvPicPr>
            <p:cNvPr id="27650" name="Picture 1">
              <a:extLst>
                <a:ext uri="{FF2B5EF4-FFF2-40B4-BE49-F238E27FC236}">
                  <a16:creationId xmlns:a16="http://schemas.microsoft.com/office/drawing/2014/main" id="{C60BE926-9F0C-4929-9F32-DE738D255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463" y="2400300"/>
              <a:ext cx="6096000" cy="1876425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651" name="TextBox 2">
              <a:extLst>
                <a:ext uri="{FF2B5EF4-FFF2-40B4-BE49-F238E27FC236}">
                  <a16:creationId xmlns:a16="http://schemas.microsoft.com/office/drawing/2014/main" id="{E088F6D2-6D0F-4842-A8E8-71B9E2C7D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1935163" y="2092325"/>
              <a:ext cx="3730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27652" name="TextBox 3">
              <a:extLst>
                <a:ext uri="{FF2B5EF4-FFF2-40B4-BE49-F238E27FC236}">
                  <a16:creationId xmlns:a16="http://schemas.microsoft.com/office/drawing/2014/main" id="{BE258D2A-6B67-46D7-957F-93DDCF7EA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559050" y="2092325"/>
              <a:ext cx="2682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27653" name="TextBox 8">
              <a:extLst>
                <a:ext uri="{FF2B5EF4-FFF2-40B4-BE49-F238E27FC236}">
                  <a16:creationId xmlns:a16="http://schemas.microsoft.com/office/drawing/2014/main" id="{9771737E-45BD-4561-8A92-DEF2DE3403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8675" y="1762125"/>
              <a:ext cx="26035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RNase -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F2A090-4316-4092-BB2D-BE40F9D891A4}"/>
                </a:ext>
              </a:extLst>
            </p:cNvPr>
            <p:cNvCxnSpPr/>
            <p:nvPr/>
          </p:nvCxnSpPr>
          <p:spPr bwMode="auto">
            <a:xfrm>
              <a:off x="2098675" y="2028825"/>
              <a:ext cx="2603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55" name="TextBox 6">
              <a:extLst>
                <a:ext uri="{FF2B5EF4-FFF2-40B4-BE49-F238E27FC236}">
                  <a16:creationId xmlns:a16="http://schemas.microsoft.com/office/drawing/2014/main" id="{9298ADC4-FE3F-426C-A54A-99FD3C5E6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165475" y="2092325"/>
              <a:ext cx="43973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100</a:t>
              </a:r>
            </a:p>
          </p:txBody>
        </p:sp>
        <p:sp>
          <p:nvSpPr>
            <p:cNvPr id="27656" name="TextBox 7">
              <a:extLst>
                <a:ext uri="{FF2B5EF4-FFF2-40B4-BE49-F238E27FC236}">
                  <a16:creationId xmlns:a16="http://schemas.microsoft.com/office/drawing/2014/main" id="{413E3E61-6BF3-43B9-9FD6-904ED21C3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808413" y="2082800"/>
              <a:ext cx="439737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7657" name="TextBox 8">
              <a:extLst>
                <a:ext uri="{FF2B5EF4-FFF2-40B4-BE49-F238E27FC236}">
                  <a16:creationId xmlns:a16="http://schemas.microsoft.com/office/drawing/2014/main" id="{FAD618DA-461F-40DA-B2AC-7084617D2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397375" y="2079625"/>
              <a:ext cx="43973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500</a:t>
              </a:r>
            </a:p>
          </p:txBody>
        </p:sp>
        <p:sp>
          <p:nvSpPr>
            <p:cNvPr id="27658" name="TextBox 10">
              <a:extLst>
                <a:ext uri="{FF2B5EF4-FFF2-40B4-BE49-F238E27FC236}">
                  <a16:creationId xmlns:a16="http://schemas.microsoft.com/office/drawing/2014/main" id="{E61DBFE9-30DB-402D-9B7D-46751C913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003800" y="2087563"/>
              <a:ext cx="373063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27659" name="TextBox 11">
              <a:extLst>
                <a:ext uri="{FF2B5EF4-FFF2-40B4-BE49-F238E27FC236}">
                  <a16:creationId xmlns:a16="http://schemas.microsoft.com/office/drawing/2014/main" id="{13A12117-DFE1-454F-8F27-C73EC110A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627688" y="2087563"/>
              <a:ext cx="26828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27660" name="TextBox 8">
              <a:extLst>
                <a:ext uri="{FF2B5EF4-FFF2-40B4-BE49-F238E27FC236}">
                  <a16:creationId xmlns:a16="http://schemas.microsoft.com/office/drawing/2014/main" id="{1C4CAAA2-1F33-49DC-9BFF-9F2B20E40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7313" y="1758950"/>
              <a:ext cx="26035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RNase +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8ABBFD-9A3E-4B84-AA21-1DEFB6E5484E}"/>
                </a:ext>
              </a:extLst>
            </p:cNvPr>
            <p:cNvCxnSpPr/>
            <p:nvPr/>
          </p:nvCxnSpPr>
          <p:spPr bwMode="auto">
            <a:xfrm>
              <a:off x="5167313" y="2024063"/>
              <a:ext cx="2603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2" name="TextBox 14">
              <a:extLst>
                <a:ext uri="{FF2B5EF4-FFF2-40B4-BE49-F238E27FC236}">
                  <a16:creationId xmlns:a16="http://schemas.microsoft.com/office/drawing/2014/main" id="{C5CAD995-2A68-414D-AC7D-4540C3AD5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234113" y="2087563"/>
              <a:ext cx="4397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100</a:t>
              </a:r>
            </a:p>
          </p:txBody>
        </p:sp>
        <p:sp>
          <p:nvSpPr>
            <p:cNvPr id="27663" name="TextBox 15">
              <a:extLst>
                <a:ext uri="{FF2B5EF4-FFF2-40B4-BE49-F238E27FC236}">
                  <a16:creationId xmlns:a16="http://schemas.microsoft.com/office/drawing/2014/main" id="{E3A835B5-E757-4505-B498-381F4B4E7A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877050" y="2079625"/>
              <a:ext cx="43973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7664" name="TextBox 16">
              <a:extLst>
                <a:ext uri="{FF2B5EF4-FFF2-40B4-BE49-F238E27FC236}">
                  <a16:creationId xmlns:a16="http://schemas.microsoft.com/office/drawing/2014/main" id="{FA1338C9-854F-49A7-BC8E-2B80AB331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466013" y="2074863"/>
              <a:ext cx="4397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500</a:t>
              </a:r>
            </a:p>
          </p:txBody>
        </p:sp>
        <p:sp>
          <p:nvSpPr>
            <p:cNvPr id="27665" name="TextBox 8">
              <a:extLst>
                <a:ext uri="{FF2B5EF4-FFF2-40B4-BE49-F238E27FC236}">
                  <a16:creationId xmlns:a16="http://schemas.microsoft.com/office/drawing/2014/main" id="{A69A0B99-1140-4671-AED7-B498C2B48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400" y="2024063"/>
              <a:ext cx="1409700" cy="43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Cas9 mRNA: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b="1">
                  <a:latin typeface="Arial" panose="020B0604020202020204" pitchFamily="34" charset="0"/>
                </a:rPr>
                <a:t>(ng)</a:t>
              </a:r>
            </a:p>
          </p:txBody>
        </p:sp>
      </p:grpSp>
      <p:sp>
        <p:nvSpPr>
          <p:cNvPr id="27666" name="TextBox 18">
            <a:extLst>
              <a:ext uri="{FF2B5EF4-FFF2-40B4-BE49-F238E27FC236}">
                <a16:creationId xmlns:a16="http://schemas.microsoft.com/office/drawing/2014/main" id="{3F4312AC-C5EE-4B1B-90BC-C771EEC8F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463" y="5889625"/>
            <a:ext cx="954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</p:txBody>
      </p:sp>
      <p:sp>
        <p:nvSpPr>
          <p:cNvPr id="27667" name="TextBox 23">
            <a:extLst>
              <a:ext uri="{FF2B5EF4-FFF2-40B4-BE49-F238E27FC236}">
                <a16:creationId xmlns:a16="http://schemas.microsoft.com/office/drawing/2014/main" id="{27CF8EEA-D8C4-4D31-9F71-B77483C46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5665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Cas9 mRNA (random mRNA?) inhibits cGAS activity in vitro</a:t>
            </a:r>
          </a:p>
        </p:txBody>
      </p:sp>
    </p:spTree>
    <p:extLst>
      <p:ext uri="{BB962C8B-B14F-4D97-AF65-F5344CB8AC3E}">
        <p14:creationId xmlns:p14="http://schemas.microsoft.com/office/powerpoint/2010/main" val="1013372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2">
            <a:extLst>
              <a:ext uri="{FF2B5EF4-FFF2-40B4-BE49-F238E27FC236}">
                <a16:creationId xmlns:a16="http://schemas.microsoft.com/office/drawing/2014/main" id="{16CE0FF2-8EB0-4D12-83D3-2AE915327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381000"/>
            <a:ext cx="177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Oligo Summary</a:t>
            </a:r>
          </a:p>
        </p:txBody>
      </p:sp>
      <p:sp>
        <p:nvSpPr>
          <p:cNvPr id="28675" name="TextBox 3">
            <a:extLst>
              <a:ext uri="{FF2B5EF4-FFF2-40B4-BE49-F238E27FC236}">
                <a16:creationId xmlns:a16="http://schemas.microsoft.com/office/drawing/2014/main" id="{C1AD64C6-AAA3-4FF8-9CA1-440F46EF0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6145213"/>
            <a:ext cx="3138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/>
              <a:t>RNA sequence specificity?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DD9C0CA7-08D7-45B8-A538-4FC26B7C3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467725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727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>
            <a:extLst>
              <a:ext uri="{FF2B5EF4-FFF2-40B4-BE49-F238E27FC236}">
                <a16:creationId xmlns:a16="http://schemas.microsoft.com/office/drawing/2014/main" id="{E810F21A-A837-43AC-B98D-4C0723FC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1" b="19107"/>
          <a:stretch>
            <a:fillRect/>
          </a:stretch>
        </p:blipFill>
        <p:spPr bwMode="auto">
          <a:xfrm>
            <a:off x="2278063" y="1563688"/>
            <a:ext cx="5761037" cy="569912"/>
          </a:xfrm>
          <a:prstGeom prst="rect">
            <a:avLst/>
          </a:prstGeom>
          <a:noFill/>
          <a:ln w="1905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2">
            <a:extLst>
              <a:ext uri="{FF2B5EF4-FFF2-40B4-BE49-F238E27FC236}">
                <a16:creationId xmlns:a16="http://schemas.microsoft.com/office/drawing/2014/main" id="{FD145D2A-7D49-410B-ACED-A545DD09E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t="28275" b="20496"/>
          <a:stretch>
            <a:fillRect/>
          </a:stretch>
        </p:blipFill>
        <p:spPr bwMode="auto">
          <a:xfrm>
            <a:off x="2278063" y="2201863"/>
            <a:ext cx="5761037" cy="674687"/>
          </a:xfrm>
          <a:prstGeom prst="rect">
            <a:avLst/>
          </a:prstGeom>
          <a:noFill/>
          <a:ln w="1905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3">
            <a:extLst>
              <a:ext uri="{FF2B5EF4-FFF2-40B4-BE49-F238E27FC236}">
                <a16:creationId xmlns:a16="http://schemas.microsoft.com/office/drawing/2014/main" id="{E22B2EC0-C674-438C-B8F9-00978451E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6" b="15897"/>
          <a:stretch>
            <a:fillRect/>
          </a:stretch>
        </p:blipFill>
        <p:spPr bwMode="auto">
          <a:xfrm>
            <a:off x="2278063" y="2944813"/>
            <a:ext cx="5761037" cy="531812"/>
          </a:xfrm>
          <a:prstGeom prst="rect">
            <a:avLst/>
          </a:prstGeom>
          <a:noFill/>
          <a:ln w="1905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5" name="TextBox 16">
            <a:extLst>
              <a:ext uri="{FF2B5EF4-FFF2-40B4-BE49-F238E27FC236}">
                <a16:creationId xmlns:a16="http://schemas.microsoft.com/office/drawing/2014/main" id="{7804F891-E931-4FDF-A784-1796FAE57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0"/>
            <a:ext cx="1149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45nt ssRNA 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60ng (400nM)</a:t>
            </a:r>
          </a:p>
        </p:txBody>
      </p:sp>
      <p:sp>
        <p:nvSpPr>
          <p:cNvPr id="30726" name="TextBox 16">
            <a:extLst>
              <a:ext uri="{FF2B5EF4-FFF2-40B4-BE49-F238E27FC236}">
                <a16:creationId xmlns:a16="http://schemas.microsoft.com/office/drawing/2014/main" id="{26CE5437-0EAF-4FBA-AFE3-F8F99AFB8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1612900"/>
            <a:ext cx="1139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45nt ssRNA 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60ng (400nM)</a:t>
            </a:r>
          </a:p>
        </p:txBody>
      </p:sp>
      <p:sp>
        <p:nvSpPr>
          <p:cNvPr id="30727" name="TextBox 16">
            <a:extLst>
              <a:ext uri="{FF2B5EF4-FFF2-40B4-BE49-F238E27FC236}">
                <a16:creationId xmlns:a16="http://schemas.microsoft.com/office/drawing/2014/main" id="{2604279E-DA3A-4234-AE7A-E41B03FB3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965450"/>
            <a:ext cx="1222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120ng (400nM)</a:t>
            </a:r>
          </a:p>
        </p:txBody>
      </p:sp>
      <p:sp>
        <p:nvSpPr>
          <p:cNvPr id="30728" name="TextBox 16">
            <a:extLst>
              <a:ext uri="{FF2B5EF4-FFF2-40B4-BE49-F238E27FC236}">
                <a16:creationId xmlns:a16="http://schemas.microsoft.com/office/drawing/2014/main" id="{135D9379-19B8-453A-B17F-9331D97ED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184275"/>
            <a:ext cx="1066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</a:rPr>
              <a:t>hcGAS_FL: </a:t>
            </a:r>
          </a:p>
        </p:txBody>
      </p:sp>
      <p:sp>
        <p:nvSpPr>
          <p:cNvPr id="30729" name="TextBox 8">
            <a:extLst>
              <a:ext uri="{FF2B5EF4-FFF2-40B4-BE49-F238E27FC236}">
                <a16:creationId xmlns:a16="http://schemas.microsoft.com/office/drawing/2014/main" id="{5F8C7BA5-BC2B-4D2F-9EF6-3E3C776AD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2850" y="1150938"/>
            <a:ext cx="276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0730" name="TextBox 9">
            <a:extLst>
              <a:ext uri="{FF2B5EF4-FFF2-40B4-BE49-F238E27FC236}">
                <a16:creationId xmlns:a16="http://schemas.microsoft.com/office/drawing/2014/main" id="{56A0E26F-A9A7-4034-808B-E912C3A21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613" y="1073150"/>
            <a:ext cx="725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62.5ng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(100nM)</a:t>
            </a:r>
          </a:p>
        </p:txBody>
      </p:sp>
      <p:sp>
        <p:nvSpPr>
          <p:cNvPr id="30731" name="TextBox 10">
            <a:extLst>
              <a:ext uri="{FF2B5EF4-FFF2-40B4-BE49-F238E27FC236}">
                <a16:creationId xmlns:a16="http://schemas.microsoft.com/office/drawing/2014/main" id="{B82D91FA-80E1-4242-9D50-C473AA6E8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763" y="1073150"/>
            <a:ext cx="725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125ng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(200nM)</a:t>
            </a:r>
          </a:p>
        </p:txBody>
      </p:sp>
      <p:sp>
        <p:nvSpPr>
          <p:cNvPr id="30732" name="TextBox 12">
            <a:extLst>
              <a:ext uri="{FF2B5EF4-FFF2-40B4-BE49-F238E27FC236}">
                <a16:creationId xmlns:a16="http://schemas.microsoft.com/office/drawing/2014/main" id="{20C63411-5ECB-4148-B0E4-DD612A68D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725" y="1073150"/>
            <a:ext cx="725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0.25ug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(400nM)</a:t>
            </a:r>
          </a:p>
        </p:txBody>
      </p:sp>
      <p:sp>
        <p:nvSpPr>
          <p:cNvPr id="30733" name="TextBox 13">
            <a:extLst>
              <a:ext uri="{FF2B5EF4-FFF2-40B4-BE49-F238E27FC236}">
                <a16:creationId xmlns:a16="http://schemas.microsoft.com/office/drawing/2014/main" id="{0EEB05DE-5CA2-48B4-A8C6-C7819F2EC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4038" y="1073150"/>
            <a:ext cx="725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0.5ug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(800nM)</a:t>
            </a:r>
          </a:p>
        </p:txBody>
      </p:sp>
      <p:sp>
        <p:nvSpPr>
          <p:cNvPr id="30734" name="TextBox 14">
            <a:extLst>
              <a:ext uri="{FF2B5EF4-FFF2-40B4-BE49-F238E27FC236}">
                <a16:creationId xmlns:a16="http://schemas.microsoft.com/office/drawing/2014/main" id="{EE5B180F-31EB-4527-8B17-87084E95E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863" y="1073150"/>
            <a:ext cx="684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1ug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(1.6uM)</a:t>
            </a:r>
          </a:p>
        </p:txBody>
      </p:sp>
      <p:sp>
        <p:nvSpPr>
          <p:cNvPr id="30735" name="TextBox 15">
            <a:extLst>
              <a:ext uri="{FF2B5EF4-FFF2-40B4-BE49-F238E27FC236}">
                <a16:creationId xmlns:a16="http://schemas.microsoft.com/office/drawing/2014/main" id="{4D452033-41FD-42AF-A64A-1053DCBDB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073150"/>
            <a:ext cx="684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2ug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(3.2uM)</a:t>
            </a:r>
          </a:p>
        </p:txBody>
      </p:sp>
      <p:sp>
        <p:nvSpPr>
          <p:cNvPr id="30736" name="TextBox 16">
            <a:extLst>
              <a:ext uri="{FF2B5EF4-FFF2-40B4-BE49-F238E27FC236}">
                <a16:creationId xmlns:a16="http://schemas.microsoft.com/office/drawing/2014/main" id="{912C6EF8-1CC3-40E0-91C4-1ABF349FE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0913" y="6319838"/>
            <a:ext cx="1595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Previous data</a:t>
            </a:r>
          </a:p>
        </p:txBody>
      </p:sp>
      <p:sp>
        <p:nvSpPr>
          <p:cNvPr id="30737" name="TextBox 11">
            <a:extLst>
              <a:ext uri="{FF2B5EF4-FFF2-40B4-BE49-F238E27FC236}">
                <a16:creationId xmlns:a16="http://schemas.microsoft.com/office/drawing/2014/main" id="{3FA13736-D938-4617-869F-117BFD088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975" y="4275138"/>
            <a:ext cx="7048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Both ssRNA F and R bind to cGAS; R strand binds to cGAS more efficiently than F strand and ISD</a:t>
            </a:r>
          </a:p>
        </p:txBody>
      </p:sp>
    </p:spTree>
    <p:extLst>
      <p:ext uri="{BB962C8B-B14F-4D97-AF65-F5344CB8AC3E}">
        <p14:creationId xmlns:p14="http://schemas.microsoft.com/office/powerpoint/2010/main" val="3056378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>
            <a:extLst>
              <a:ext uri="{FF2B5EF4-FFF2-40B4-BE49-F238E27FC236}">
                <a16:creationId xmlns:a16="http://schemas.microsoft.com/office/drawing/2014/main" id="{567EEB12-2896-4C2C-89D3-1ACD64785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938213"/>
            <a:ext cx="3657600" cy="26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2">
            <a:extLst>
              <a:ext uri="{FF2B5EF4-FFF2-40B4-BE49-F238E27FC236}">
                <a16:creationId xmlns:a16="http://schemas.microsoft.com/office/drawing/2014/main" id="{1DA6AC49-969E-436C-B213-C9C597060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681413"/>
            <a:ext cx="36576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3">
            <a:extLst>
              <a:ext uri="{FF2B5EF4-FFF2-40B4-BE49-F238E27FC236}">
                <a16:creationId xmlns:a16="http://schemas.microsoft.com/office/drawing/2014/main" id="{71F08941-C0A9-4C14-808E-04597C9C9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0150" y="2855913"/>
            <a:ext cx="3878263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Adding SYBR gold in the gel; still the sensitivity for RNA is not good enough.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Besides, RNA degrades fast along the running as the running buffer is too basic (40mM Tris-HCl pH9.2, and DNA/RNA runs very slowly in this buffer) </a:t>
            </a:r>
          </a:p>
        </p:txBody>
      </p:sp>
      <p:sp>
        <p:nvSpPr>
          <p:cNvPr id="32773" name="TextBox 4">
            <a:extLst>
              <a:ext uri="{FF2B5EF4-FFF2-40B4-BE49-F238E27FC236}">
                <a16:creationId xmlns:a16="http://schemas.microsoft.com/office/drawing/2014/main" id="{A936490E-78DA-422D-B9F1-6D0DE9841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298450"/>
            <a:ext cx="919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EMSA-4</a:t>
            </a:r>
          </a:p>
        </p:txBody>
      </p:sp>
      <p:sp>
        <p:nvSpPr>
          <p:cNvPr id="32774" name="TextBox 5">
            <a:extLst>
              <a:ext uri="{FF2B5EF4-FFF2-40B4-BE49-F238E27FC236}">
                <a16:creationId xmlns:a16="http://schemas.microsoft.com/office/drawing/2014/main" id="{C112318E-99CE-4B02-BCE9-4DB4F252E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588" y="6318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775" name="TextBox 6">
            <a:extLst>
              <a:ext uri="{FF2B5EF4-FFF2-40B4-BE49-F238E27FC236}">
                <a16:creationId xmlns:a16="http://schemas.microsoft.com/office/drawing/2014/main" id="{00DA1469-EC00-466F-9216-6FE2DACD9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6318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2776" name="TextBox 7">
            <a:extLst>
              <a:ext uri="{FF2B5EF4-FFF2-40B4-BE49-F238E27FC236}">
                <a16:creationId xmlns:a16="http://schemas.microsoft.com/office/drawing/2014/main" id="{DCACE239-8347-467B-8B49-E1DB56F5B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8" y="6318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777" name="TextBox 8">
            <a:extLst>
              <a:ext uri="{FF2B5EF4-FFF2-40B4-BE49-F238E27FC236}">
                <a16:creationId xmlns:a16="http://schemas.microsoft.com/office/drawing/2014/main" id="{6CE1E8E6-8315-4B98-A7F7-0B7803B9C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025" y="6318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32778" name="TextBox 9">
            <a:extLst>
              <a:ext uri="{FF2B5EF4-FFF2-40B4-BE49-F238E27FC236}">
                <a16:creationId xmlns:a16="http://schemas.microsoft.com/office/drawing/2014/main" id="{927F9867-9CD5-4182-A460-615D05F93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38" y="6318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2779" name="TextBox 8">
            <a:extLst>
              <a:ext uri="{FF2B5EF4-FFF2-40B4-BE49-F238E27FC236}">
                <a16:creationId xmlns:a16="http://schemas.microsoft.com/office/drawing/2014/main" id="{5328D3E3-331F-4AD7-B24E-7BC26C722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9538" y="560388"/>
            <a:ext cx="1631951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hcGAS_FL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 (uM)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584BD4-5E68-47D3-A826-7228FD2BEF53}"/>
              </a:ext>
            </a:extLst>
          </p:cNvPr>
          <p:cNvCxnSpPr/>
          <p:nvPr/>
        </p:nvCxnSpPr>
        <p:spPr bwMode="auto">
          <a:xfrm>
            <a:off x="1341438" y="639763"/>
            <a:ext cx="13112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1" name="TextBox 8">
            <a:extLst>
              <a:ext uri="{FF2B5EF4-FFF2-40B4-BE49-F238E27FC236}">
                <a16:creationId xmlns:a16="http://schemas.microsoft.com/office/drawing/2014/main" id="{6CA45D65-CE41-475A-AFD8-A8A6E57D8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361950"/>
            <a:ext cx="13112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ISD(</a:t>
            </a: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1uM</a:t>
            </a:r>
            <a:r>
              <a:rPr lang="en-US" altLang="en-US" sz="1100">
                <a:latin typeface="Arial" panose="020B0604020202020204" pitchFamily="34" charset="0"/>
              </a:rPr>
              <a:t>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32782" name="TextBox 24">
            <a:extLst>
              <a:ext uri="{FF2B5EF4-FFF2-40B4-BE49-F238E27FC236}">
                <a16:creationId xmlns:a16="http://schemas.microsoft.com/office/drawing/2014/main" id="{A86835AB-7F5E-48E8-B16A-FC47D7B3B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5513" y="6286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783" name="TextBox 25">
            <a:extLst>
              <a:ext uri="{FF2B5EF4-FFF2-40B4-BE49-F238E27FC236}">
                <a16:creationId xmlns:a16="http://schemas.microsoft.com/office/drawing/2014/main" id="{93449B40-2917-4DF5-B9BB-792B69B4C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075" y="6286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2784" name="TextBox 26">
            <a:extLst>
              <a:ext uri="{FF2B5EF4-FFF2-40B4-BE49-F238E27FC236}">
                <a16:creationId xmlns:a16="http://schemas.microsoft.com/office/drawing/2014/main" id="{53A0D591-B9E2-40F1-9330-F5E65F498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6286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785" name="TextBox 27">
            <a:extLst>
              <a:ext uri="{FF2B5EF4-FFF2-40B4-BE49-F238E27FC236}">
                <a16:creationId xmlns:a16="http://schemas.microsoft.com/office/drawing/2014/main" id="{AD84D42E-4D6F-4B80-8901-2CEE27C37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950" y="6286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32786" name="TextBox 28">
            <a:extLst>
              <a:ext uri="{FF2B5EF4-FFF2-40B4-BE49-F238E27FC236}">
                <a16:creationId xmlns:a16="http://schemas.microsoft.com/office/drawing/2014/main" id="{B1A8F821-1B8F-4884-9195-78DE2973B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363" y="6286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EC2DFB-BB7E-411E-8F5C-F2E52EED87C2}"/>
              </a:ext>
            </a:extLst>
          </p:cNvPr>
          <p:cNvCxnSpPr/>
          <p:nvPr/>
        </p:nvCxnSpPr>
        <p:spPr bwMode="auto">
          <a:xfrm>
            <a:off x="3281363" y="636588"/>
            <a:ext cx="13112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8" name="TextBox 8">
            <a:extLst>
              <a:ext uri="{FF2B5EF4-FFF2-40B4-BE49-F238E27FC236}">
                <a16:creationId xmlns:a16="http://schemas.microsoft.com/office/drawing/2014/main" id="{303AABE4-62B3-4258-9EAA-2767F8192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363" y="209550"/>
            <a:ext cx="13112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45nt ssRNA R (</a:t>
            </a: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4uM</a:t>
            </a:r>
            <a:r>
              <a:rPr lang="en-US" altLang="en-US" sz="1100">
                <a:latin typeface="Arial" panose="020B0604020202020204" pitchFamily="34" charset="0"/>
              </a:rPr>
              <a:t>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32789" name="TextBox 31">
            <a:extLst>
              <a:ext uri="{FF2B5EF4-FFF2-40B4-BE49-F238E27FC236}">
                <a16:creationId xmlns:a16="http://schemas.microsoft.com/office/drawing/2014/main" id="{8961C4E8-C054-479F-843A-A75744F17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4902200"/>
            <a:ext cx="1008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Original pic</a:t>
            </a:r>
          </a:p>
        </p:txBody>
      </p:sp>
      <p:sp>
        <p:nvSpPr>
          <p:cNvPr id="32790" name="TextBox 32">
            <a:extLst>
              <a:ext uri="{FF2B5EF4-FFF2-40B4-BE49-F238E27FC236}">
                <a16:creationId xmlns:a16="http://schemas.microsoft.com/office/drawing/2014/main" id="{3F313514-4FA6-468A-B521-84DC122B2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2112963"/>
            <a:ext cx="1084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Adjusted pic</a:t>
            </a:r>
          </a:p>
        </p:txBody>
      </p:sp>
    </p:spTree>
    <p:extLst>
      <p:ext uri="{BB962C8B-B14F-4D97-AF65-F5344CB8AC3E}">
        <p14:creationId xmlns:p14="http://schemas.microsoft.com/office/powerpoint/2010/main" val="661494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97EDF7B-340A-4A85-890E-A2C4803F1310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4419600"/>
          <a:ext cx="6423025" cy="11049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T*T*A*G*G*G</a:t>
                      </a:r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*T*T*A*G*G*G*T*T*A*G*G*G*T*T*A*G*G*G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DNA_PS_C151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T*T*C*A*A*A*T*T*C*A*A*A*T*T*C*A*A*A*T*T*C*A*A*A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TTAGGGTTAGGGTTAGGGTTAGGG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UUAGGGUUAGGGUUAGGGUUAGGG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RNA_PO_C151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UUCAAAUUCAAAUUCAAAUUCAAA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982" name="TextBox 23">
            <a:extLst>
              <a:ext uri="{FF2B5EF4-FFF2-40B4-BE49-F238E27FC236}">
                <a16:creationId xmlns:a16="http://schemas.microsoft.com/office/drawing/2014/main" id="{5D907D23-F5AC-47F3-BE29-20C084B18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749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 ssDNA inhibits cGAS (sequence independent) </a:t>
            </a:r>
          </a:p>
        </p:txBody>
      </p:sp>
      <p:sp>
        <p:nvSpPr>
          <p:cNvPr id="40983" name="TextBox 24">
            <a:extLst>
              <a:ext uri="{FF2B5EF4-FFF2-40B4-BE49-F238E27FC236}">
                <a16:creationId xmlns:a16="http://schemas.microsoft.com/office/drawing/2014/main" id="{2C848D51-4481-4E69-8925-1165702E4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143250"/>
            <a:ext cx="600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120nM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EF9E95-DB1F-4DCB-BC7A-B8E77C83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1044575"/>
            <a:ext cx="35306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5" name="Picture 2">
            <a:extLst>
              <a:ext uri="{FF2B5EF4-FFF2-40B4-BE49-F238E27FC236}">
                <a16:creationId xmlns:a16="http://schemas.microsoft.com/office/drawing/2014/main" id="{8560F24C-F860-4FCF-9176-132F70211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79500"/>
            <a:ext cx="4573588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6" name="TextBox 39">
            <a:extLst>
              <a:ext uri="{FF2B5EF4-FFF2-40B4-BE49-F238E27FC236}">
                <a16:creationId xmlns:a16="http://schemas.microsoft.com/office/drawing/2014/main" id="{B012E5B4-A025-4103-BC4A-5DD7367CD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1100" y="5638800"/>
            <a:ext cx="1335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ISD: 220nM</a:t>
            </a:r>
          </a:p>
        </p:txBody>
      </p:sp>
      <p:sp>
        <p:nvSpPr>
          <p:cNvPr id="40987" name="TextBox 7">
            <a:extLst>
              <a:ext uri="{FF2B5EF4-FFF2-40B4-BE49-F238E27FC236}">
                <a16:creationId xmlns:a16="http://schemas.microsoft.com/office/drawing/2014/main" id="{851B32E5-6091-4B3C-9CE7-665909CDB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563" y="6451600"/>
            <a:ext cx="159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Previous data</a:t>
            </a:r>
          </a:p>
        </p:txBody>
      </p:sp>
    </p:spTree>
    <p:extLst>
      <p:ext uri="{BB962C8B-B14F-4D97-AF65-F5344CB8AC3E}">
        <p14:creationId xmlns:p14="http://schemas.microsoft.com/office/powerpoint/2010/main" val="248186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9">
            <a:extLst>
              <a:ext uri="{FF2B5EF4-FFF2-40B4-BE49-F238E27FC236}">
                <a16:creationId xmlns:a16="http://schemas.microsoft.com/office/drawing/2014/main" id="{333FE8DC-41E2-414F-B4EC-F53DAB1FD8A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3352800" cy="2808288"/>
            <a:chOff x="304800" y="3722802"/>
            <a:chExt cx="3736156" cy="3124200"/>
          </a:xfrm>
        </p:grpSpPr>
        <p:pic>
          <p:nvPicPr>
            <p:cNvPr id="43021" name="Picture 1">
              <a:extLst>
                <a:ext uri="{FF2B5EF4-FFF2-40B4-BE49-F238E27FC236}">
                  <a16:creationId xmlns:a16="http://schemas.microsoft.com/office/drawing/2014/main" id="{9F695C94-7A7F-4EF6-89DA-8C2AC70F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3" t="20833" r="28751" b="10834"/>
            <a:stretch>
              <a:fillRect/>
            </a:stretch>
          </p:blipFill>
          <p:spPr bwMode="auto">
            <a:xfrm>
              <a:off x="304800" y="3722802"/>
              <a:ext cx="3200400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22" name="Picture 4">
              <a:extLst>
                <a:ext uri="{FF2B5EF4-FFF2-40B4-BE49-F238E27FC236}">
                  <a16:creationId xmlns:a16="http://schemas.microsoft.com/office/drawing/2014/main" id="{9B3DB89F-3C70-40DD-968C-FCC6B0ED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2969443" y="41148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11" name="Group 8">
            <a:extLst>
              <a:ext uri="{FF2B5EF4-FFF2-40B4-BE49-F238E27FC236}">
                <a16:creationId xmlns:a16="http://schemas.microsoft.com/office/drawing/2014/main" id="{7B3A30FF-5D77-4630-BA82-0FD1BC3C2818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904875"/>
            <a:ext cx="3352800" cy="2882900"/>
            <a:chOff x="309513" y="598602"/>
            <a:chExt cx="3710625" cy="3124200"/>
          </a:xfrm>
        </p:grpSpPr>
        <p:pic>
          <p:nvPicPr>
            <p:cNvPr id="43019" name="Picture 3">
              <a:extLst>
                <a:ext uri="{FF2B5EF4-FFF2-40B4-BE49-F238E27FC236}">
                  <a16:creationId xmlns:a16="http://schemas.microsoft.com/office/drawing/2014/main" id="{7BA3045D-A4E1-4CDC-889D-4CA2E95E8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3" t="18333" r="28809" b="13333"/>
            <a:stretch>
              <a:fillRect/>
            </a:stretch>
          </p:blipFill>
          <p:spPr bwMode="auto">
            <a:xfrm>
              <a:off x="309513" y="598602"/>
              <a:ext cx="3195687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20" name="Picture 5">
              <a:extLst>
                <a:ext uri="{FF2B5EF4-FFF2-40B4-BE49-F238E27FC236}">
                  <a16:creationId xmlns:a16="http://schemas.microsoft.com/office/drawing/2014/main" id="{50BDCC98-5A62-453D-B063-10973958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2948625" y="9906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12" name="Group 7">
            <a:extLst>
              <a:ext uri="{FF2B5EF4-FFF2-40B4-BE49-F238E27FC236}">
                <a16:creationId xmlns:a16="http://schemas.microsoft.com/office/drawing/2014/main" id="{0ED3361A-8F4C-424F-8394-539A7F3563CD}"/>
              </a:ext>
            </a:extLst>
          </p:cNvPr>
          <p:cNvGrpSpPr>
            <a:grpSpLocks/>
          </p:cNvGrpSpPr>
          <p:nvPr/>
        </p:nvGrpSpPr>
        <p:grpSpPr bwMode="auto">
          <a:xfrm>
            <a:off x="4518216" y="771525"/>
            <a:ext cx="3048000" cy="2835275"/>
            <a:chOff x="4953000" y="598602"/>
            <a:chExt cx="3357513" cy="3124200"/>
          </a:xfrm>
        </p:grpSpPr>
        <p:pic>
          <p:nvPicPr>
            <p:cNvPr id="43017" name="Picture 2">
              <a:extLst>
                <a:ext uri="{FF2B5EF4-FFF2-40B4-BE49-F238E27FC236}">
                  <a16:creationId xmlns:a16="http://schemas.microsoft.com/office/drawing/2014/main" id="{B63CF4C2-93A3-421C-BC56-44C3887C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3" t="19167" r="28751" b="12500"/>
            <a:stretch>
              <a:fillRect/>
            </a:stretch>
          </p:blipFill>
          <p:spPr bwMode="auto">
            <a:xfrm>
              <a:off x="4953000" y="598602"/>
              <a:ext cx="3124200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18" name="Picture 6">
              <a:extLst>
                <a:ext uri="{FF2B5EF4-FFF2-40B4-BE49-F238E27FC236}">
                  <a16:creationId xmlns:a16="http://schemas.microsoft.com/office/drawing/2014/main" id="{7C795229-2F7F-4BAF-B3D6-9214CC01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7239000" y="9906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3" name="TextBox 23">
            <a:extLst>
              <a:ext uri="{FF2B5EF4-FFF2-40B4-BE49-F238E27FC236}">
                <a16:creationId xmlns:a16="http://schemas.microsoft.com/office/drawing/2014/main" id="{2BC7BDB8-07C6-4649-AA11-5B2864462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975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CpG ODN inhibits ISD induced IFNs and IL-6 in cDCs</a:t>
            </a:r>
          </a:p>
        </p:txBody>
      </p:sp>
      <p:pic>
        <p:nvPicPr>
          <p:cNvPr id="43014" name="Picture 11">
            <a:extLst>
              <a:ext uri="{FF2B5EF4-FFF2-40B4-BE49-F238E27FC236}">
                <a16:creationId xmlns:a16="http://schemas.microsoft.com/office/drawing/2014/main" id="{56C19975-858C-4890-B515-1F938CC6E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7" t="25832" r="32500" b="20834"/>
          <a:stretch>
            <a:fillRect/>
          </a:stretch>
        </p:blipFill>
        <p:spPr bwMode="auto">
          <a:xfrm>
            <a:off x="4419600" y="3962400"/>
            <a:ext cx="2746375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2">
            <a:extLst>
              <a:ext uri="{FF2B5EF4-FFF2-40B4-BE49-F238E27FC236}">
                <a16:creationId xmlns:a16="http://schemas.microsoft.com/office/drawing/2014/main" id="{792387AD-CBAC-44C2-9A6D-ED0597F51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1" t="26907" r="15625" b="63094"/>
          <a:stretch>
            <a:fillRect/>
          </a:stretch>
        </p:blipFill>
        <p:spPr bwMode="auto">
          <a:xfrm>
            <a:off x="6986588" y="4391025"/>
            <a:ext cx="9620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TextBox 1">
            <a:extLst>
              <a:ext uri="{FF2B5EF4-FFF2-40B4-BE49-F238E27FC236}">
                <a16:creationId xmlns:a16="http://schemas.microsoft.com/office/drawing/2014/main" id="{7357FAB4-45B9-4747-B265-60EAD4AEC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675" y="6172200"/>
            <a:ext cx="1071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1uM CpG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2ug/ml ISD</a:t>
            </a:r>
          </a:p>
        </p:txBody>
      </p:sp>
    </p:spTree>
    <p:extLst>
      <p:ext uri="{BB962C8B-B14F-4D97-AF65-F5344CB8AC3E}">
        <p14:creationId xmlns:p14="http://schemas.microsoft.com/office/powerpoint/2010/main" val="3724577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1">
            <a:extLst>
              <a:ext uri="{FF2B5EF4-FFF2-40B4-BE49-F238E27FC236}">
                <a16:creationId xmlns:a16="http://schemas.microsoft.com/office/drawing/2014/main" id="{50C432B7-D78E-4B61-8641-1F49887AE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419850"/>
              </p:ext>
            </p:extLst>
          </p:nvPr>
        </p:nvGraphicFramePr>
        <p:xfrm>
          <a:off x="203200" y="1709738"/>
          <a:ext cx="5099050" cy="338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Prism 6" r:id="rId3" imgW="4953307" imgH="3293249" progId="Prism6.Document">
                  <p:embed/>
                </p:oleObj>
              </mc:Choice>
              <mc:Fallback>
                <p:oleObj name="Prism 6" r:id="rId3" imgW="4953307" imgH="3293249" progId="Prism6.Document">
                  <p:embed/>
                  <p:pic>
                    <p:nvPicPr>
                      <p:cNvPr id="45058" name="Object 1">
                        <a:extLst>
                          <a:ext uri="{FF2B5EF4-FFF2-40B4-BE49-F238E27FC236}">
                            <a16:creationId xmlns:a16="http://schemas.microsoft.com/office/drawing/2014/main" id="{50C432B7-D78E-4B61-8641-1F49887AE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1709738"/>
                        <a:ext cx="5099050" cy="338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TextBox 2">
            <a:extLst>
              <a:ext uri="{FF2B5EF4-FFF2-40B4-BE49-F238E27FC236}">
                <a16:creationId xmlns:a16="http://schemas.microsoft.com/office/drawing/2014/main" id="{0AD8C5F0-9BA7-4181-96A1-58C2B8F20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5267325"/>
            <a:ext cx="7550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THP-1 PMA differentiated cells were pre-treated with A151 or RNA_001 (2uM) for 2 hours, and then treated with HT-DNA or poly(I:C) for 4 hours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As the Ct for GAPDH in A151 group is significant larger than other groups (a difference of 5), RP23A is used as internal reference. </a:t>
            </a:r>
          </a:p>
        </p:txBody>
      </p:sp>
      <p:graphicFrame>
        <p:nvGraphicFramePr>
          <p:cNvPr id="45060" name="Object 3">
            <a:extLst>
              <a:ext uri="{FF2B5EF4-FFF2-40B4-BE49-F238E27FC236}">
                <a16:creationId xmlns:a16="http://schemas.microsoft.com/office/drawing/2014/main" id="{1C984E33-B1CC-4FC1-8C42-09A2D59AB7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6388" y="1706563"/>
          <a:ext cx="4957762" cy="339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Prism 6" r:id="rId5" imgW="4811413" imgH="3293249" progId="Prism6.Document">
                  <p:embed/>
                </p:oleObj>
              </mc:Choice>
              <mc:Fallback>
                <p:oleObj name="Prism 6" r:id="rId5" imgW="4811413" imgH="3293249" progId="Prism6.Document">
                  <p:embed/>
                  <p:pic>
                    <p:nvPicPr>
                      <p:cNvPr id="45060" name="Object 3">
                        <a:extLst>
                          <a:ext uri="{FF2B5EF4-FFF2-40B4-BE49-F238E27FC236}">
                            <a16:creationId xmlns:a16="http://schemas.microsoft.com/office/drawing/2014/main" id="{1C984E33-B1CC-4FC1-8C42-09A2D59AB7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388" y="1706563"/>
                        <a:ext cx="4957762" cy="3392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TextBox 23">
            <a:extLst>
              <a:ext uri="{FF2B5EF4-FFF2-40B4-BE49-F238E27FC236}">
                <a16:creationId xmlns:a16="http://schemas.microsoft.com/office/drawing/2014/main" id="{0AE45356-58AB-4CCF-8225-033F83756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381000"/>
            <a:ext cx="77644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A151 (</a:t>
            </a:r>
            <a:r>
              <a:rPr lang="en-US" altLang="zh-CN" sz="1800">
                <a:solidFill>
                  <a:srgbClr val="FF0000"/>
                </a:solidFill>
              </a:rPr>
              <a:t>but not RNA001</a:t>
            </a:r>
            <a:r>
              <a:rPr lang="en-US" altLang="zh-CN" sz="1800"/>
              <a:t>) inhibits IFNb and CXCL10 production in response to DNA and RNA in THP-1 macrophages (</a:t>
            </a:r>
            <a:r>
              <a:rPr lang="en-US" altLang="zh-CN" sz="1800">
                <a:solidFill>
                  <a:srgbClr val="FF0000"/>
                </a:solidFill>
              </a:rPr>
              <a:t>not in undifferentiated cells</a:t>
            </a:r>
            <a:r>
              <a:rPr lang="en-US" altLang="zh-CN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828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>
            <a:extLst>
              <a:ext uri="{FF2B5EF4-FFF2-40B4-BE49-F238E27FC236}">
                <a16:creationId xmlns:a16="http://schemas.microsoft.com/office/drawing/2014/main" id="{0DB998E8-C6B0-484C-BE5C-8918AB29B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9" t="18533" r="11981" b="7793"/>
          <a:stretch>
            <a:fillRect/>
          </a:stretch>
        </p:blipFill>
        <p:spPr bwMode="auto">
          <a:xfrm>
            <a:off x="831850" y="601663"/>
            <a:ext cx="7258050" cy="594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Box 2">
            <a:extLst>
              <a:ext uri="{FF2B5EF4-FFF2-40B4-BE49-F238E27FC236}">
                <a16:creationId xmlns:a16="http://schemas.microsoft.com/office/drawing/2014/main" id="{7A3981F4-FE1A-408F-AD81-92246D9CF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169863"/>
            <a:ext cx="212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DNA stimulation test</a:t>
            </a:r>
          </a:p>
        </p:txBody>
      </p:sp>
    </p:spTree>
    <p:extLst>
      <p:ext uri="{BB962C8B-B14F-4D97-AF65-F5344CB8AC3E}">
        <p14:creationId xmlns:p14="http://schemas.microsoft.com/office/powerpoint/2010/main" val="3375943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1">
            <a:extLst>
              <a:ext uri="{FF2B5EF4-FFF2-40B4-BE49-F238E27FC236}">
                <a16:creationId xmlns:a16="http://schemas.microsoft.com/office/drawing/2014/main" id="{6084A3E8-0644-4899-89C8-232D457346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675" y="1714500"/>
          <a:ext cx="4900613" cy="338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Prism 6" r:id="rId3" imgW="4756673" imgH="3284245" progId="Prism6.Document">
                  <p:embed/>
                </p:oleObj>
              </mc:Choice>
              <mc:Fallback>
                <p:oleObj name="Prism 6" r:id="rId3" imgW="4756673" imgH="3284245" progId="Prism6.Document">
                  <p:embed/>
                  <p:pic>
                    <p:nvPicPr>
                      <p:cNvPr id="46082" name="Object 1">
                        <a:extLst>
                          <a:ext uri="{FF2B5EF4-FFF2-40B4-BE49-F238E27FC236}">
                            <a16:creationId xmlns:a16="http://schemas.microsoft.com/office/drawing/2014/main" id="{6084A3E8-0644-4899-89C8-232D457346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1714500"/>
                        <a:ext cx="4900613" cy="338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3" name="TextBox 2">
            <a:extLst>
              <a:ext uri="{FF2B5EF4-FFF2-40B4-BE49-F238E27FC236}">
                <a16:creationId xmlns:a16="http://schemas.microsoft.com/office/drawing/2014/main" id="{62F1A68E-4899-4151-81B4-595E53DF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334000"/>
            <a:ext cx="7550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THP-1 PMA differentiated cells were pre-treated with A151 or CpG-C (2uM) for 2 hours, and then treated with LPS, HT-DNA or poly(I:C) for 4 hours </a:t>
            </a:r>
          </a:p>
        </p:txBody>
      </p:sp>
      <p:graphicFrame>
        <p:nvGraphicFramePr>
          <p:cNvPr id="46084" name="Object 3">
            <a:extLst>
              <a:ext uri="{FF2B5EF4-FFF2-40B4-BE49-F238E27FC236}">
                <a16:creationId xmlns:a16="http://schemas.microsoft.com/office/drawing/2014/main" id="{DFF418B0-44D2-4C53-B03F-B34ED13D2C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4163" y="1714500"/>
          <a:ext cx="4822825" cy="338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Prism 6" r:id="rId5" imgW="4683565" imgH="3284245" progId="Prism6.Document">
                  <p:embed/>
                </p:oleObj>
              </mc:Choice>
              <mc:Fallback>
                <p:oleObj name="Prism 6" r:id="rId5" imgW="4683565" imgH="3284245" progId="Prism6.Document">
                  <p:embed/>
                  <p:pic>
                    <p:nvPicPr>
                      <p:cNvPr id="46084" name="Object 3">
                        <a:extLst>
                          <a:ext uri="{FF2B5EF4-FFF2-40B4-BE49-F238E27FC236}">
                            <a16:creationId xmlns:a16="http://schemas.microsoft.com/office/drawing/2014/main" id="{DFF418B0-44D2-4C53-B03F-B34ED13D2C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1714500"/>
                        <a:ext cx="4822825" cy="3382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" name="TextBox 23">
            <a:extLst>
              <a:ext uri="{FF2B5EF4-FFF2-40B4-BE49-F238E27FC236}">
                <a16:creationId xmlns:a16="http://schemas.microsoft.com/office/drawing/2014/main" id="{D85B6CD2-FD3D-4434-9407-88AC3AD4A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381000"/>
            <a:ext cx="77644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A151 and CpG-C inhibits IFNb and CXCL10 production in response to DNA and RNA in THP-1 macrophages</a:t>
            </a:r>
          </a:p>
        </p:txBody>
      </p:sp>
    </p:spTree>
    <p:extLst>
      <p:ext uri="{BB962C8B-B14F-4D97-AF65-F5344CB8AC3E}">
        <p14:creationId xmlns:p14="http://schemas.microsoft.com/office/powerpoint/2010/main" val="286351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599" y="181660"/>
            <a:ext cx="7800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8-29-2015 inhibition after DNA/RNAHSV stimulation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812587"/>
              </p:ext>
            </p:extLst>
          </p:nvPr>
        </p:nvGraphicFramePr>
        <p:xfrm>
          <a:off x="1636713" y="1077913"/>
          <a:ext cx="5870575" cy="470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Prism 7" r:id="rId4" imgW="5871293" imgH="4702171" progId="Prism7.Document">
                  <p:embed/>
                </p:oleObj>
              </mc:Choice>
              <mc:Fallback>
                <p:oleObj name="Prism 7" r:id="rId4" imgW="5871293" imgH="4702171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6713" y="1077913"/>
                        <a:ext cx="5870575" cy="470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763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19200" y="1200150"/>
          <a:ext cx="6754813" cy="5124497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8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Activity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Yield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Fold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7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40% AmSO</a:t>
                      </a:r>
                      <a:r>
                        <a:rPr kumimoji="0" lang="en-US" altLang="zh-CN" sz="17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</a:t>
                      </a: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 cut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About half in sup, half in pellet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~50%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3-4x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Mono S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7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HiTrap Q HP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Bind 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Mono Q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~70%B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Superose</a:t>
                      </a: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 6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Void Volumn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80%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Phenyl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~60%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1.5x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Blue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 and 25%B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CHT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50%B and 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15-20%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50x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Octyl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20%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2x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cGAS affinity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70%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ANX FF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Q FF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Heparin HP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206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Glycerol Gradient (10%~50%)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Bottom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-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220" name="TextBox 2"/>
          <p:cNvSpPr txBox="1">
            <a:spLocks noChangeArrowheads="1"/>
          </p:cNvSpPr>
          <p:nvPr/>
        </p:nvSpPr>
        <p:spPr bwMode="auto">
          <a:xfrm>
            <a:off x="609600" y="457200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latin typeface="Calibri" panose="020F0502020204030204" pitchFamily="34" charset="0"/>
              </a:rPr>
              <a:t>Column Summary Table</a:t>
            </a:r>
          </a:p>
        </p:txBody>
      </p:sp>
    </p:spTree>
    <p:extLst>
      <p:ext uri="{BB962C8B-B14F-4D97-AF65-F5344CB8AC3E}">
        <p14:creationId xmlns:p14="http://schemas.microsoft.com/office/powerpoint/2010/main" val="2781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417632"/>
              </p:ext>
            </p:extLst>
          </p:nvPr>
        </p:nvGraphicFramePr>
        <p:xfrm>
          <a:off x="714375" y="1065530"/>
          <a:ext cx="6326188" cy="348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Prism 7" r:id="rId3" imgW="6325424" imgH="3482329" progId="Prism7.Document">
                  <p:embed/>
                </p:oleObj>
              </mc:Choice>
              <mc:Fallback>
                <p:oleObj name="Prism 7" r:id="rId3" imgW="6325424" imgH="3482329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4375" y="1065530"/>
                        <a:ext cx="6326188" cy="348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97518"/>
              </p:ext>
            </p:extLst>
          </p:nvPr>
        </p:nvGraphicFramePr>
        <p:xfrm>
          <a:off x="6427788" y="4548505"/>
          <a:ext cx="2306637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Prism 7" r:id="rId5" imgW="4614779" imgH="3576690" progId="Prism7.Document">
                  <p:embed/>
                </p:oleObj>
              </mc:Choice>
              <mc:Fallback>
                <p:oleObj name="Prism 7" r:id="rId5" imgW="4614779" imgH="3576690" progId="Prism7.Document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27788" y="4548505"/>
                        <a:ext cx="2306637" cy="178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95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>
            <a:extLst>
              <a:ext uri="{FF2B5EF4-FFF2-40B4-BE49-F238E27FC236}">
                <a16:creationId xmlns:a16="http://schemas.microsoft.com/office/drawing/2014/main" id="{8081966F-1DA1-4801-882A-69A3F9A0D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9" t="17439" r="23125" b="9241"/>
          <a:stretch>
            <a:fillRect/>
          </a:stretch>
        </p:blipFill>
        <p:spPr bwMode="auto">
          <a:xfrm>
            <a:off x="838200" y="304800"/>
            <a:ext cx="5848350" cy="64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2">
            <a:extLst>
              <a:ext uri="{FF2B5EF4-FFF2-40B4-BE49-F238E27FC236}">
                <a16:creationId xmlns:a16="http://schemas.microsoft.com/office/drawing/2014/main" id="{4725C58D-5C66-4624-9BAC-BA502B0EB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752600"/>
            <a:ext cx="20574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RNase cocktail, RNase A or Cyanase can kill 80% of the inhibitor activity and the majority of the remaining activity is in the pellets.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4BB65-3A34-4491-BD09-4C5762AE85D6}"/>
              </a:ext>
            </a:extLst>
          </p:cNvPr>
          <p:cNvSpPr/>
          <p:nvPr/>
        </p:nvSpPr>
        <p:spPr>
          <a:xfrm>
            <a:off x="2895600" y="3886200"/>
            <a:ext cx="209550" cy="71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DE94D-50CA-42CA-8471-9C6AB7311420}"/>
              </a:ext>
            </a:extLst>
          </p:cNvPr>
          <p:cNvSpPr/>
          <p:nvPr/>
        </p:nvSpPr>
        <p:spPr>
          <a:xfrm>
            <a:off x="3657600" y="3597275"/>
            <a:ext cx="209550" cy="1000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00BC8-554B-4A3C-BF05-3DC237DEEFAC}"/>
              </a:ext>
            </a:extLst>
          </p:cNvPr>
          <p:cNvSpPr/>
          <p:nvPr/>
        </p:nvSpPr>
        <p:spPr>
          <a:xfrm>
            <a:off x="4433888" y="3589338"/>
            <a:ext cx="209550" cy="1000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158764-F904-4816-88F0-A356C3182CC5}"/>
              </a:ext>
            </a:extLst>
          </p:cNvPr>
          <p:cNvSpPr/>
          <p:nvPr/>
        </p:nvSpPr>
        <p:spPr>
          <a:xfrm>
            <a:off x="5208588" y="3589338"/>
            <a:ext cx="211137" cy="1000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819B8-EA73-4807-8302-8B90F7FEC8EF}"/>
              </a:ext>
            </a:extLst>
          </p:cNvPr>
          <p:cNvSpPr/>
          <p:nvPr/>
        </p:nvSpPr>
        <p:spPr>
          <a:xfrm>
            <a:off x="3352800" y="1371600"/>
            <a:ext cx="304800" cy="3217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8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1733</Words>
  <Application>Microsoft Office PowerPoint</Application>
  <PresentationFormat>On-screen Show (4:3)</PresentationFormat>
  <Paragraphs>493</Paragraphs>
  <Slides>50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等线</vt:lpstr>
      <vt:lpstr>SimSun</vt:lpstr>
      <vt:lpstr>Arial</vt:lpstr>
      <vt:lpstr>Calibri</vt:lpstr>
      <vt:lpstr>Calibri Light</vt:lpstr>
      <vt:lpstr>Courier New</vt:lpstr>
      <vt:lpstr>Office Theme</vt:lpstr>
      <vt:lpstr>GraphPad Prism 6 Project</vt:lpstr>
      <vt:lpstr>Prism 6</vt:lpstr>
      <vt:lpstr>GraphPad Prism 7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Junyao Ren</dc:creator>
  <cp:lastModifiedBy>Junyao Ren</cp:lastModifiedBy>
  <cp:revision>32</cp:revision>
  <dcterms:created xsi:type="dcterms:W3CDTF">2018-05-04T04:42:20Z</dcterms:created>
  <dcterms:modified xsi:type="dcterms:W3CDTF">2018-05-04T18:59:16Z</dcterms:modified>
</cp:coreProperties>
</file>